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Lst>
  <p:sldSz cx="10691813" cy="7559675"/>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1F50"/>
    <a:srgbClr val="DD7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3" d="100"/>
          <a:sy n="73" d="100"/>
        </p:scale>
        <p:origin x="-930" y="-42"/>
      </p:cViewPr>
      <p:guideLst>
        <p:guide orient="horz" pos="2381"/>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uv">
    <p:spTree>
      <p:nvGrpSpPr>
        <p:cNvPr id="1" name=""/>
        <p:cNvGrpSpPr/>
        <p:nvPr/>
      </p:nvGrpSpPr>
      <p:grpSpPr>
        <a:xfrm>
          <a:off x="0" y="0"/>
          <a:ext cx="0" cy="0"/>
          <a:chOff x="0" y="0"/>
          <a:chExt cx="0" cy="0"/>
        </a:xfrm>
      </p:grpSpPr>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177" y="0"/>
            <a:ext cx="10673635" cy="7572572"/>
          </a:xfrm>
          <a:prstGeom prst="rect">
            <a:avLst/>
          </a:prstGeom>
        </p:spPr>
      </p:pic>
    </p:spTree>
    <p:extLst>
      <p:ext uri="{BB962C8B-B14F-4D97-AF65-F5344CB8AC3E}">
        <p14:creationId xmlns:p14="http://schemas.microsoft.com/office/powerpoint/2010/main" val="2134295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érieur">
    <p:spTree>
      <p:nvGrpSpPr>
        <p:cNvPr id="1" name=""/>
        <p:cNvGrpSpPr/>
        <p:nvPr/>
      </p:nvGrpSpPr>
      <p:grpSpPr>
        <a:xfrm>
          <a:off x="0" y="0"/>
          <a:ext cx="0" cy="0"/>
          <a:chOff x="0" y="0"/>
          <a:chExt cx="0" cy="0"/>
        </a:xfrm>
      </p:grpSpPr>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846" y="0"/>
            <a:ext cx="10673635" cy="7572572"/>
          </a:xfrm>
          <a:prstGeom prst="rect">
            <a:avLst/>
          </a:prstGeom>
        </p:spPr>
      </p:pic>
    </p:spTree>
    <p:extLst>
      <p:ext uri="{BB962C8B-B14F-4D97-AF65-F5344CB8AC3E}">
        <p14:creationId xmlns:p14="http://schemas.microsoft.com/office/powerpoint/2010/main" val="21833150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0" tIns="45720" rIns="91440" bIns="45720" rtlCol="0">
            <a:normAutofit/>
          </a:bodyPr>
          <a:lstStyle/>
          <a:p>
            <a:pPr lvl="0"/>
            <a:r>
              <a:rPr lang="fr-FR" dirty="0" smtClean="0"/>
              <a:t>―</a:t>
            </a:r>
          </a:p>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084BDF9E-F320-4783-964C-40EBFB4FD6A0}" type="datetimeFigureOut">
              <a:rPr lang="fr-FR" smtClean="0"/>
              <a:t>07/10/2016</a:t>
            </a:fld>
            <a:endParaRPr lang="fr-F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62BE8F8C-A057-4A91-B157-8AD78CD4345B}" type="slidenum">
              <a:rPr lang="fr-FR" smtClean="0"/>
              <a:t>‹N°›</a:t>
            </a:fld>
            <a:endParaRPr lang="fr-FR"/>
          </a:p>
        </p:txBody>
      </p:sp>
    </p:spTree>
    <p:extLst>
      <p:ext uri="{BB962C8B-B14F-4D97-AF65-F5344CB8AC3E}">
        <p14:creationId xmlns:p14="http://schemas.microsoft.com/office/powerpoint/2010/main" val="1043034821"/>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0" indent="0" algn="l" defTabSz="1007943" rtl="0" eaLnBrk="1" latinLnBrk="0" hangingPunct="1">
        <a:lnSpc>
          <a:spcPct val="90000"/>
        </a:lnSpc>
        <a:spcBef>
          <a:spcPts val="0"/>
        </a:spcBef>
        <a:buFontTx/>
        <a:buNone/>
        <a:defRPr sz="1900" kern="1200">
          <a:solidFill>
            <a:srgbClr val="DD7E00"/>
          </a:solidFill>
          <a:latin typeface="Blogger Sans" panose="02000506030000020004" pitchFamily="2" charset="0"/>
          <a:ea typeface="Blogger Sans" panose="02000506030000020004" pitchFamily="2" charset="0"/>
          <a:cs typeface="Verdana" panose="020B0604030504040204" pitchFamily="34" charset="0"/>
        </a:defRPr>
      </a:lvl1pPr>
      <a:lvl2pPr marL="0" indent="0" algn="l" defTabSz="1007943" rtl="0" eaLnBrk="1" latinLnBrk="0" hangingPunct="1">
        <a:lnSpc>
          <a:spcPct val="90000"/>
        </a:lnSpc>
        <a:spcBef>
          <a:spcPts val="551"/>
        </a:spcBef>
        <a:buFontTx/>
        <a:buNone/>
        <a:defRPr sz="900" kern="1200">
          <a:solidFill>
            <a:srgbClr val="501F50"/>
          </a:solidFill>
          <a:latin typeface="Blogger Sans Medium" panose="02000506030000020004" pitchFamily="2" charset="0"/>
          <a:ea typeface="Blogger Sans Medium" panose="02000506030000020004" pitchFamily="2" charset="0"/>
          <a:cs typeface="+mn-cs"/>
        </a:defRPr>
      </a:lvl2pPr>
      <a:lvl3pPr marL="0" indent="0" algn="l" defTabSz="1007943" rtl="0" eaLnBrk="1" latinLnBrk="0" hangingPunct="1">
        <a:lnSpc>
          <a:spcPct val="90000"/>
        </a:lnSpc>
        <a:spcBef>
          <a:spcPts val="551"/>
        </a:spcBef>
        <a:buFontTx/>
        <a:buNone/>
        <a:defRPr sz="900" kern="1200">
          <a:solidFill>
            <a:srgbClr val="501F50"/>
          </a:solidFill>
          <a:latin typeface="Blogger Sans" panose="02000506030000020004" pitchFamily="2" charset="0"/>
          <a:ea typeface="Blogger Sans" panose="02000506030000020004" pitchFamily="2" charset="0"/>
          <a:cs typeface="+mn-cs"/>
        </a:defRPr>
      </a:lvl3pPr>
      <a:lvl4pPr marL="93663" indent="-77788" algn="l" defTabSz="1007943" rtl="0" eaLnBrk="1" latinLnBrk="0" hangingPunct="1">
        <a:lnSpc>
          <a:spcPct val="90000"/>
        </a:lnSpc>
        <a:spcBef>
          <a:spcPts val="551"/>
        </a:spcBef>
        <a:buClr>
          <a:srgbClr val="501F50"/>
        </a:buClr>
        <a:buFont typeface="Blogger Sans" panose="02000506030000020004" pitchFamily="2" charset="0"/>
        <a:buChar char="→"/>
        <a:defRPr sz="900" kern="1200">
          <a:solidFill>
            <a:srgbClr val="501F50"/>
          </a:solidFill>
          <a:latin typeface="Blogger Sans" panose="02000506030000020004" pitchFamily="2" charset="0"/>
          <a:ea typeface="Blogger Sans" panose="02000506030000020004" pitchFamily="2" charset="0"/>
          <a:cs typeface="+mn-cs"/>
        </a:defRPr>
      </a:lvl4pPr>
      <a:lvl5pPr marL="95250" indent="-95250" algn="l" defTabSz="1007943" rtl="0" eaLnBrk="1" latinLnBrk="0" hangingPunct="1">
        <a:lnSpc>
          <a:spcPct val="90000"/>
        </a:lnSpc>
        <a:spcBef>
          <a:spcPts val="551"/>
        </a:spcBef>
        <a:buFont typeface="Arial" panose="020B0604020202020204" pitchFamily="34" charset="0"/>
        <a:buChar char="•"/>
        <a:defRPr sz="900" kern="1200">
          <a:solidFill>
            <a:srgbClr val="501F50"/>
          </a:solidFill>
          <a:latin typeface="Blogger Sans" panose="02000506030000020004" pitchFamily="2" charset="0"/>
          <a:ea typeface="Blogger Sans" panose="02000506030000020004" pitchFamily="2" charset="0"/>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mailto:f.franchino@lespep69.org" TargetMode="External"/><Relationship Id="rId13" Type="http://schemas.openxmlformats.org/officeDocument/2006/relationships/hyperlink" Target="mailto:a-m.jonas@lespep69.org" TargetMode="External"/><Relationship Id="rId3" Type="http://schemas.openxmlformats.org/officeDocument/2006/relationships/hyperlink" Target="mailto:c.moraillon-bochon@lespep69.org" TargetMode="External"/><Relationship Id="rId7" Type="http://schemas.openxmlformats.org/officeDocument/2006/relationships/hyperlink" Target="mailto:c.balay@lespep69.org" TargetMode="External"/><Relationship Id="rId12" Type="http://schemas.openxmlformats.org/officeDocument/2006/relationships/hyperlink" Target="mailto:b.chavaren@lespep69.org" TargetMode="External"/><Relationship Id="rId2" Type="http://schemas.openxmlformats.org/officeDocument/2006/relationships/hyperlink" Target="mailto:e.cornillon@lespep69.org" TargetMode="External"/><Relationship Id="rId1" Type="http://schemas.openxmlformats.org/officeDocument/2006/relationships/slideLayout" Target="../slideLayouts/slideLayout2.xml"/><Relationship Id="rId6" Type="http://schemas.openxmlformats.org/officeDocument/2006/relationships/hyperlink" Target="mailto:s.cantet@lespep69.org" TargetMode="External"/><Relationship Id="rId11" Type="http://schemas.openxmlformats.org/officeDocument/2006/relationships/hyperlink" Target="mailto:s.bouchet@lespep69.org" TargetMode="External"/><Relationship Id="rId5" Type="http://schemas.openxmlformats.org/officeDocument/2006/relationships/hyperlink" Target="mailto:camspda@lespep69.org" TargetMode="External"/><Relationship Id="rId15" Type="http://schemas.openxmlformats.org/officeDocument/2006/relationships/hyperlink" Target="mailto:j-m.miglianico@lespep69.org" TargetMode="External"/><Relationship Id="rId10" Type="http://schemas.openxmlformats.org/officeDocument/2006/relationships/hyperlink" Target="mailto:d.borger@lespep69.org" TargetMode="External"/><Relationship Id="rId4" Type="http://schemas.openxmlformats.org/officeDocument/2006/relationships/hyperlink" Target="mailto:h.apruzzese@lespep69.org" TargetMode="External"/><Relationship Id="rId9" Type="http://schemas.openxmlformats.org/officeDocument/2006/relationships/hyperlink" Target="mailto:f.bernard@lespep69.org" TargetMode="External"/><Relationship Id="rId14" Type="http://schemas.openxmlformats.org/officeDocument/2006/relationships/hyperlink" Target="mailto:m.bensifi@lespep69.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92480" y="1402080"/>
            <a:ext cx="9083040" cy="4031873"/>
          </a:xfrm>
          <a:prstGeom prst="rect">
            <a:avLst/>
          </a:prstGeom>
          <a:noFill/>
        </p:spPr>
        <p:txBody>
          <a:bodyPr wrap="square" rtlCol="0">
            <a:spAutoFit/>
          </a:bodyPr>
          <a:lstStyle/>
          <a:p>
            <a:r>
              <a:rPr lang="fr-FR" dirty="0" smtClean="0">
                <a:solidFill>
                  <a:srgbClr val="DD7E00"/>
                </a:solidFill>
                <a:latin typeface="Blogger Sans Medium" panose="02000506030000020004" pitchFamily="2" charset="0"/>
                <a:ea typeface="Blogger Sans Medium" panose="02000506030000020004" pitchFamily="2" charset="0"/>
              </a:rPr>
              <a:t>MODE D’EMPLOI DU LIVRET D’ACCUEIL MODIFIABLE</a:t>
            </a:r>
          </a:p>
          <a:p>
            <a:endParaRPr lang="fr-FR" sz="1400" dirty="0">
              <a:latin typeface="Blogger Sans" panose="02000506030000020004" pitchFamily="2" charset="0"/>
              <a:ea typeface="Blogger Sans" panose="02000506030000020004" pitchFamily="2" charset="0"/>
            </a:endParaRPr>
          </a:p>
          <a:p>
            <a:pPr marL="285750" indent="-285750">
              <a:buFontTx/>
              <a:buChar char="-"/>
            </a:pPr>
            <a:r>
              <a:rPr lang="fr-FR" sz="1400" dirty="0" smtClean="0">
                <a:latin typeface="Blogger Sans" panose="02000506030000020004" pitchFamily="2" charset="0"/>
                <a:ea typeface="Blogger Sans" panose="02000506030000020004" pitchFamily="2" charset="0"/>
              </a:rPr>
              <a:t>Pensez à « enregistrer sous » le document avant tout travail sur le fichier pour conserver ce modèle tel quel.</a:t>
            </a:r>
          </a:p>
          <a:p>
            <a:endParaRPr lang="fr-FR" sz="1400" dirty="0" smtClean="0">
              <a:latin typeface="Blogger Sans" panose="02000506030000020004" pitchFamily="2" charset="0"/>
              <a:ea typeface="Blogger Sans" panose="02000506030000020004" pitchFamily="2" charset="0"/>
            </a:endParaRPr>
          </a:p>
          <a:p>
            <a:pPr marL="285750" indent="-285750">
              <a:buFontTx/>
              <a:buChar char="-"/>
            </a:pPr>
            <a:r>
              <a:rPr lang="fr-FR" sz="1400" dirty="0" smtClean="0">
                <a:latin typeface="Blogger Sans" panose="02000506030000020004" pitchFamily="2" charset="0"/>
                <a:ea typeface="Blogger Sans" panose="02000506030000020004" pitchFamily="2" charset="0"/>
              </a:rPr>
              <a:t>Le document est monté sur un format A4 recto/verso pour faciliter l’export en PDF et l’impression en interne.</a:t>
            </a:r>
          </a:p>
          <a:p>
            <a:pPr marL="285750" indent="-285750">
              <a:buFontTx/>
              <a:buChar char="-"/>
            </a:pPr>
            <a:endParaRPr lang="fr-FR" sz="1400" dirty="0">
              <a:latin typeface="Blogger Sans" panose="02000506030000020004" pitchFamily="2" charset="0"/>
              <a:ea typeface="Blogger Sans" panose="02000506030000020004" pitchFamily="2" charset="0"/>
            </a:endParaRPr>
          </a:p>
          <a:p>
            <a:pPr marL="285750" indent="-285750">
              <a:buFontTx/>
              <a:buChar char="-"/>
            </a:pPr>
            <a:r>
              <a:rPr lang="fr-FR" sz="1400" dirty="0" smtClean="0">
                <a:latin typeface="Blogger Sans" panose="02000506030000020004" pitchFamily="2" charset="0"/>
                <a:ea typeface="Blogger Sans" panose="02000506030000020004" pitchFamily="2" charset="0"/>
              </a:rPr>
              <a:t>Il y a donc 1 diapositive pour la couverture, et 1 autre pour l’intérieur. Les dispositions correspondantes ont été créées dans le masque (fond graphique du document).</a:t>
            </a:r>
          </a:p>
          <a:p>
            <a:endParaRPr lang="fr-FR" sz="1400" dirty="0" smtClean="0">
              <a:latin typeface="Blogger Sans" panose="02000506030000020004" pitchFamily="2" charset="0"/>
              <a:ea typeface="Blogger Sans" panose="02000506030000020004" pitchFamily="2" charset="0"/>
            </a:endParaRPr>
          </a:p>
          <a:p>
            <a:pPr marL="285750" indent="-285750">
              <a:buFontTx/>
              <a:buChar char="-"/>
            </a:pPr>
            <a:r>
              <a:rPr lang="fr-FR" sz="1400" dirty="0" smtClean="0">
                <a:latin typeface="Blogger Sans" panose="02000506030000020004" pitchFamily="2" charset="0"/>
                <a:ea typeface="Blogger Sans" panose="02000506030000020004" pitchFamily="2" charset="0"/>
              </a:rPr>
              <a:t>Le pli et les marges à respecter pour la mise en page sont matérialisés par un trait vertical gris clair : bien pensez à les supprimer du fichier avant de faire le PDF et l’impression. Idem pour cette diapositive de mode d’emploi.</a:t>
            </a:r>
          </a:p>
          <a:p>
            <a:pPr marL="285750" indent="-285750">
              <a:buFontTx/>
              <a:buChar char="-"/>
            </a:pPr>
            <a:endParaRPr lang="fr-FR" sz="1400" dirty="0">
              <a:latin typeface="Blogger Sans" panose="02000506030000020004" pitchFamily="2" charset="0"/>
              <a:ea typeface="Blogger Sans" panose="02000506030000020004" pitchFamily="2" charset="0"/>
            </a:endParaRPr>
          </a:p>
          <a:p>
            <a:pPr marL="285750" indent="-285750">
              <a:buFontTx/>
              <a:buChar char="-"/>
            </a:pPr>
            <a:r>
              <a:rPr lang="fr-FR" sz="1400" dirty="0" smtClean="0">
                <a:latin typeface="Blogger Sans" panose="02000506030000020004" pitchFamily="2" charset="0"/>
                <a:ea typeface="Blogger Sans" panose="02000506030000020004" pitchFamily="2" charset="0"/>
              </a:rPr>
              <a:t>Les blocs de contenus types ont été créés, maintenant à vous de les dupliquer/déplacer à votre convenance pour créer votre livret d’accueil.</a:t>
            </a:r>
          </a:p>
          <a:p>
            <a:pPr marL="285750" indent="-285750">
              <a:buFontTx/>
              <a:buChar char="-"/>
            </a:pPr>
            <a:endParaRPr lang="fr-FR" sz="1400" dirty="0" smtClean="0">
              <a:latin typeface="Blogger Sans" panose="02000506030000020004" pitchFamily="2" charset="0"/>
              <a:ea typeface="Blogger Sans" panose="02000506030000020004" pitchFamily="2" charset="0"/>
            </a:endParaRPr>
          </a:p>
          <a:p>
            <a:pPr marL="285750" indent="-285750">
              <a:buFontTx/>
              <a:buChar char="-"/>
            </a:pPr>
            <a:r>
              <a:rPr lang="fr-FR" sz="1400" dirty="0" smtClean="0">
                <a:latin typeface="Blogger Sans" panose="02000506030000020004" pitchFamily="2" charset="0"/>
                <a:ea typeface="Blogger Sans" panose="02000506030000020004" pitchFamily="2" charset="0"/>
              </a:rPr>
              <a:t>Il suffit de copier-coller le bloc pour les parties organisées sur 1 colonne.</a:t>
            </a:r>
          </a:p>
          <a:p>
            <a:endParaRPr lang="fr-FR" sz="1400" dirty="0" smtClean="0">
              <a:latin typeface="Blogger Sans" panose="02000506030000020004" pitchFamily="2" charset="0"/>
              <a:ea typeface="Blogger Sans" panose="02000506030000020004" pitchFamily="2" charset="0"/>
            </a:endParaRPr>
          </a:p>
          <a:p>
            <a:pPr marL="285750" indent="-285750">
              <a:buFontTx/>
              <a:buChar char="-"/>
            </a:pPr>
            <a:r>
              <a:rPr lang="fr-FR" sz="1400" dirty="0" smtClean="0">
                <a:latin typeface="Blogger Sans" panose="02000506030000020004" pitchFamily="2" charset="0"/>
                <a:ea typeface="Blogger Sans" panose="02000506030000020004" pitchFamily="2" charset="0"/>
              </a:rPr>
              <a:t>Pour les parties organisées en 2 colonnes, il faut copier-coller séparément le titre et le contenu en 2 colonnes.</a:t>
            </a:r>
            <a:endParaRPr lang="fr-FR" sz="1400" dirty="0">
              <a:latin typeface="Blogger Sans" panose="02000506030000020004" pitchFamily="2" charset="0"/>
              <a:ea typeface="Blogger Sans" panose="02000506030000020004" pitchFamily="2" charset="0"/>
            </a:endParaRPr>
          </a:p>
        </p:txBody>
      </p:sp>
    </p:spTree>
    <p:extLst>
      <p:ext uri="{BB962C8B-B14F-4D97-AF65-F5344CB8AC3E}">
        <p14:creationId xmlns:p14="http://schemas.microsoft.com/office/powerpoint/2010/main" val="3181234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cteur droit 6"/>
          <p:cNvCxnSpPr/>
          <p:nvPr/>
        </p:nvCxnSpPr>
        <p:spPr>
          <a:xfrm flipH="1">
            <a:off x="5354425" y="-122548"/>
            <a:ext cx="2" cy="785252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3" name="Text Placeholder 2"/>
          <p:cNvSpPr txBox="1">
            <a:spLocks/>
          </p:cNvSpPr>
          <p:nvPr/>
        </p:nvSpPr>
        <p:spPr>
          <a:xfrm>
            <a:off x="5726148" y="2240280"/>
            <a:ext cx="4628343" cy="2183129"/>
          </a:xfrm>
          <a:prstGeom prst="rect">
            <a:avLst/>
          </a:prstGeom>
        </p:spPr>
        <p:txBody>
          <a:bodyPr vert="horz" lIns="0" tIns="45720" rIns="91440" bIns="45720" rtlCol="0">
            <a:normAutofit lnSpcReduction="10000"/>
          </a:bodyPr>
          <a:lstStyle>
            <a:lvl1pPr marL="0" indent="0" algn="l" defTabSz="1007943" rtl="0" eaLnBrk="1" latinLnBrk="0" hangingPunct="1">
              <a:lnSpc>
                <a:spcPct val="90000"/>
              </a:lnSpc>
              <a:spcBef>
                <a:spcPts val="0"/>
              </a:spcBef>
              <a:buFontTx/>
              <a:buNone/>
              <a:defRPr sz="1900" kern="1200">
                <a:solidFill>
                  <a:srgbClr val="DD7E00"/>
                </a:solidFill>
                <a:latin typeface="Verdana" panose="020B0604030504040204" pitchFamily="34" charset="0"/>
                <a:ea typeface="Verdana" panose="020B0604030504040204" pitchFamily="34" charset="0"/>
                <a:cs typeface="Verdana" panose="020B0604030504040204" pitchFamily="34" charset="0"/>
              </a:defRPr>
            </a:lvl1pPr>
            <a:lvl2pPr marL="0" indent="0" algn="l" defTabSz="1007943" rtl="0" eaLnBrk="1" latinLnBrk="0" hangingPunct="1">
              <a:lnSpc>
                <a:spcPct val="90000"/>
              </a:lnSpc>
              <a:spcBef>
                <a:spcPts val="551"/>
              </a:spcBef>
              <a:buFontTx/>
              <a:buNone/>
              <a:defRPr sz="900" kern="1200">
                <a:solidFill>
                  <a:srgbClr val="501F50"/>
                </a:solidFill>
                <a:latin typeface="Blogger Sans Medium" panose="02000506030000020004" pitchFamily="2" charset="0"/>
                <a:ea typeface="Blogger Sans Medium" panose="02000506030000020004" pitchFamily="2" charset="0"/>
                <a:cs typeface="+mn-cs"/>
              </a:defRPr>
            </a:lvl2pPr>
            <a:lvl3pPr marL="0" indent="0" algn="l" defTabSz="1007943" rtl="0" eaLnBrk="1" latinLnBrk="0" hangingPunct="1">
              <a:lnSpc>
                <a:spcPct val="90000"/>
              </a:lnSpc>
              <a:spcBef>
                <a:spcPts val="551"/>
              </a:spcBef>
              <a:buFontTx/>
              <a:buNone/>
              <a:defRPr sz="900" kern="1200">
                <a:solidFill>
                  <a:srgbClr val="501F50"/>
                </a:solidFill>
                <a:latin typeface="Blogger Sans" panose="02000506030000020004" pitchFamily="2" charset="0"/>
                <a:ea typeface="Blogger Sans" panose="02000506030000020004" pitchFamily="2" charset="0"/>
                <a:cs typeface="+mn-cs"/>
              </a:defRPr>
            </a:lvl3pPr>
            <a:lvl4pPr marL="93663" indent="-77788" algn="l" defTabSz="1007943" rtl="0" eaLnBrk="1" latinLnBrk="0" hangingPunct="1">
              <a:lnSpc>
                <a:spcPct val="90000"/>
              </a:lnSpc>
              <a:spcBef>
                <a:spcPts val="551"/>
              </a:spcBef>
              <a:buFont typeface="Arial" panose="020B0604020202020204" pitchFamily="34" charset="0"/>
              <a:buChar char="•"/>
              <a:defRPr sz="900" kern="1200">
                <a:solidFill>
                  <a:srgbClr val="501F50"/>
                </a:solidFill>
                <a:latin typeface="Blogger Sans" panose="02000506030000020004" pitchFamily="2" charset="0"/>
                <a:ea typeface="Blogger Sans" panose="02000506030000020004" pitchFamily="2" charset="0"/>
                <a:cs typeface="+mn-cs"/>
              </a:defRPr>
            </a:lvl4pPr>
            <a:lvl5pPr marL="93663" indent="0" algn="l" defTabSz="1007943" rtl="0" eaLnBrk="1" latinLnBrk="0" hangingPunct="1">
              <a:lnSpc>
                <a:spcPct val="90000"/>
              </a:lnSpc>
              <a:spcBef>
                <a:spcPts val="551"/>
              </a:spcBef>
              <a:buFontTx/>
              <a:buNone/>
              <a:defRPr sz="900" kern="1200">
                <a:solidFill>
                  <a:schemeClr val="tx1"/>
                </a:solidFill>
                <a:latin typeface="Blogger Sans" panose="02000506030000020004" pitchFamily="2" charset="0"/>
                <a:ea typeface="Blogger Sans" panose="02000506030000020004" pitchFamily="2" charset="0"/>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fr-FR" dirty="0" smtClean="0"/>
              <a:t>―</a:t>
            </a:r>
          </a:p>
          <a:p>
            <a:r>
              <a:rPr lang="fr-FR" dirty="0" smtClean="0">
                <a:latin typeface="Blogger Sans" panose="02000506030000020004" pitchFamily="2" charset="0"/>
                <a:ea typeface="Blogger Sans" panose="02000506030000020004" pitchFamily="2" charset="0"/>
              </a:rPr>
              <a:t>PRESENTATION</a:t>
            </a:r>
          </a:p>
          <a:p>
            <a:pPr lvl="1" algn="just"/>
            <a:r>
              <a:rPr lang="fr-FR" dirty="0" smtClean="0"/>
              <a:t>Afin de faciliter votre accueil, nous avons rédigé ce livret qui vous présente le CAMSP et l’organisation de l’accompagnement de votre enfant.</a:t>
            </a:r>
          </a:p>
          <a:p>
            <a:pPr lvl="1" algn="just"/>
            <a:r>
              <a:rPr lang="fr-FR" dirty="0" smtClean="0"/>
              <a:t>Le CAMSP pour déficients auditifs est géré par l’association des Pupilles de l’Enseignement Publique du Rhône Métropole de Lyon (PEP 69/ML)  dont les valeurs </a:t>
            </a:r>
            <a:r>
              <a:rPr lang="fr-FR" smtClean="0"/>
              <a:t>fondamentales sont </a:t>
            </a:r>
            <a:r>
              <a:rPr lang="fr-FR" dirty="0" smtClean="0"/>
              <a:t>la solidarité et la laïcité.</a:t>
            </a:r>
          </a:p>
          <a:p>
            <a:pPr lvl="1" algn="just"/>
            <a:r>
              <a:rPr lang="fr-FR" dirty="0" smtClean="0"/>
              <a:t>Il s’adresse à des enfants de 0 à 6 ans de la région Rhône Alpes.</a:t>
            </a:r>
          </a:p>
          <a:p>
            <a:pPr lvl="1" algn="just"/>
            <a:r>
              <a:rPr lang="fr-FR" dirty="0" smtClean="0"/>
              <a:t>Les enfants et leurs parents sont accueillis une ou plusieurs fois par semaine pour des soins, des consultations ou des séances.</a:t>
            </a:r>
          </a:p>
          <a:p>
            <a:pPr lvl="1" algn="just"/>
            <a:r>
              <a:rPr lang="fr-FR" dirty="0" smtClean="0"/>
              <a:t>Le CAMSP est ouvert du lundi au vendredi de 8h30 à 17h</a:t>
            </a:r>
          </a:p>
          <a:p>
            <a:pPr lvl="1" algn="just"/>
            <a:r>
              <a:rPr lang="fr-FR" dirty="0" smtClean="0"/>
              <a:t>Il est fermé pendant une partie des vacances scolaires. Un affichage en salle d’attente vous informera des dates de fermeture </a:t>
            </a:r>
          </a:p>
          <a:p>
            <a:pPr marL="15875" lvl="3" indent="0">
              <a:buNone/>
            </a:pPr>
            <a:endParaRPr lang="fr-FR" dirty="0"/>
          </a:p>
          <a:p>
            <a:pPr lvl="3"/>
            <a:endParaRPr lang="fr-FR" dirty="0" smtClean="0"/>
          </a:p>
        </p:txBody>
      </p:sp>
      <p:sp>
        <p:nvSpPr>
          <p:cNvPr id="15" name="Text Placeholder 2"/>
          <p:cNvSpPr txBox="1">
            <a:spLocks/>
          </p:cNvSpPr>
          <p:nvPr/>
        </p:nvSpPr>
        <p:spPr>
          <a:xfrm>
            <a:off x="5726149" y="4251488"/>
            <a:ext cx="4628342" cy="773358"/>
          </a:xfrm>
          <a:prstGeom prst="rect">
            <a:avLst/>
          </a:prstGeom>
        </p:spPr>
        <p:txBody>
          <a:bodyPr vert="horz" lIns="0" tIns="45720" rIns="91440" bIns="45720" rtlCol="0">
            <a:normAutofit/>
          </a:bodyPr>
          <a:lstStyle>
            <a:lvl1pPr marL="0" indent="0" algn="l" defTabSz="1007943" rtl="0" eaLnBrk="1" latinLnBrk="0" hangingPunct="1">
              <a:lnSpc>
                <a:spcPct val="90000"/>
              </a:lnSpc>
              <a:spcBef>
                <a:spcPts val="0"/>
              </a:spcBef>
              <a:buFontTx/>
              <a:buNone/>
              <a:defRPr sz="1900" kern="1200">
                <a:solidFill>
                  <a:srgbClr val="DD7E00"/>
                </a:solidFill>
                <a:latin typeface="Verdana" panose="020B0604030504040204" pitchFamily="34" charset="0"/>
                <a:ea typeface="Verdana" panose="020B0604030504040204" pitchFamily="34" charset="0"/>
                <a:cs typeface="Verdana" panose="020B0604030504040204" pitchFamily="34" charset="0"/>
              </a:defRPr>
            </a:lvl1pPr>
            <a:lvl2pPr marL="0" indent="0" algn="l" defTabSz="1007943" rtl="0" eaLnBrk="1" latinLnBrk="0" hangingPunct="1">
              <a:lnSpc>
                <a:spcPct val="90000"/>
              </a:lnSpc>
              <a:spcBef>
                <a:spcPts val="551"/>
              </a:spcBef>
              <a:buFontTx/>
              <a:buNone/>
              <a:defRPr sz="900" kern="1200">
                <a:solidFill>
                  <a:srgbClr val="501F50"/>
                </a:solidFill>
                <a:latin typeface="Blogger Sans Medium" panose="02000506030000020004" pitchFamily="2" charset="0"/>
                <a:ea typeface="Blogger Sans Medium" panose="02000506030000020004" pitchFamily="2" charset="0"/>
                <a:cs typeface="+mn-cs"/>
              </a:defRPr>
            </a:lvl2pPr>
            <a:lvl3pPr marL="0" indent="0" algn="l" defTabSz="1007943" rtl="0" eaLnBrk="1" latinLnBrk="0" hangingPunct="1">
              <a:lnSpc>
                <a:spcPct val="90000"/>
              </a:lnSpc>
              <a:spcBef>
                <a:spcPts val="551"/>
              </a:spcBef>
              <a:buFontTx/>
              <a:buNone/>
              <a:defRPr sz="900" kern="1200">
                <a:solidFill>
                  <a:srgbClr val="501F50"/>
                </a:solidFill>
                <a:latin typeface="Blogger Sans" panose="02000506030000020004" pitchFamily="2" charset="0"/>
                <a:ea typeface="Blogger Sans" panose="02000506030000020004" pitchFamily="2" charset="0"/>
                <a:cs typeface="+mn-cs"/>
              </a:defRPr>
            </a:lvl3pPr>
            <a:lvl4pPr marL="93663" indent="-77788" algn="l" defTabSz="1007943" rtl="0" eaLnBrk="1" latinLnBrk="0" hangingPunct="1">
              <a:lnSpc>
                <a:spcPct val="90000"/>
              </a:lnSpc>
              <a:spcBef>
                <a:spcPts val="551"/>
              </a:spcBef>
              <a:buFont typeface="Arial" panose="020B0604020202020204" pitchFamily="34" charset="0"/>
              <a:buChar char="•"/>
              <a:defRPr sz="900" kern="1200">
                <a:solidFill>
                  <a:srgbClr val="501F50"/>
                </a:solidFill>
                <a:latin typeface="Blogger Sans" panose="02000506030000020004" pitchFamily="2" charset="0"/>
                <a:ea typeface="Blogger Sans" panose="02000506030000020004" pitchFamily="2" charset="0"/>
                <a:cs typeface="+mn-cs"/>
              </a:defRPr>
            </a:lvl4pPr>
            <a:lvl5pPr marL="93663" indent="0" algn="l" defTabSz="1007943" rtl="0" eaLnBrk="1" latinLnBrk="0" hangingPunct="1">
              <a:lnSpc>
                <a:spcPct val="90000"/>
              </a:lnSpc>
              <a:spcBef>
                <a:spcPts val="551"/>
              </a:spcBef>
              <a:buFontTx/>
              <a:buNone/>
              <a:defRPr sz="900" kern="1200">
                <a:solidFill>
                  <a:schemeClr val="tx1"/>
                </a:solidFill>
                <a:latin typeface="Blogger Sans" panose="02000506030000020004" pitchFamily="2" charset="0"/>
                <a:ea typeface="Blogger Sans" panose="02000506030000020004" pitchFamily="2" charset="0"/>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fr-FR" dirty="0" smtClean="0"/>
              <a:t>―</a:t>
            </a:r>
          </a:p>
          <a:p>
            <a:r>
              <a:rPr lang="fr-FR" dirty="0" smtClean="0">
                <a:latin typeface="Blogger Sans" panose="02000506030000020004" pitchFamily="2" charset="0"/>
                <a:ea typeface="Blogger Sans" panose="02000506030000020004" pitchFamily="2" charset="0"/>
              </a:rPr>
              <a:t>PROCEDURE D’ACCUEIL</a:t>
            </a:r>
            <a:endParaRPr lang="fr-FR" dirty="0"/>
          </a:p>
          <a:p>
            <a:pPr lvl="3"/>
            <a:endParaRPr lang="fr-FR" dirty="0" smtClean="0"/>
          </a:p>
        </p:txBody>
      </p:sp>
      <p:sp>
        <p:nvSpPr>
          <p:cNvPr id="16" name="Text Placeholder 2"/>
          <p:cNvSpPr txBox="1">
            <a:spLocks/>
          </p:cNvSpPr>
          <p:nvPr/>
        </p:nvSpPr>
        <p:spPr>
          <a:xfrm>
            <a:off x="5726150" y="4840605"/>
            <a:ext cx="4628341" cy="2195449"/>
          </a:xfrm>
          <a:prstGeom prst="rect">
            <a:avLst/>
          </a:prstGeom>
        </p:spPr>
        <p:txBody>
          <a:bodyPr vert="horz" lIns="0" tIns="45720" rIns="91440" bIns="45720" numCol="2" spcCol="180000" rtlCol="0">
            <a:normAutofit lnSpcReduction="10000"/>
          </a:bodyPr>
          <a:lstStyle>
            <a:lvl1pPr marL="0" indent="0" algn="l" defTabSz="1007943" rtl="0" eaLnBrk="1" latinLnBrk="0" hangingPunct="1">
              <a:lnSpc>
                <a:spcPct val="90000"/>
              </a:lnSpc>
              <a:spcBef>
                <a:spcPts val="0"/>
              </a:spcBef>
              <a:buFontTx/>
              <a:buNone/>
              <a:defRPr sz="1900" kern="1200">
                <a:solidFill>
                  <a:srgbClr val="DD7E00"/>
                </a:solidFill>
                <a:latin typeface="Verdana" panose="020B0604030504040204" pitchFamily="34" charset="0"/>
                <a:ea typeface="Verdana" panose="020B0604030504040204" pitchFamily="34" charset="0"/>
                <a:cs typeface="Verdana" panose="020B0604030504040204" pitchFamily="34" charset="0"/>
              </a:defRPr>
            </a:lvl1pPr>
            <a:lvl2pPr marL="0" indent="0" algn="l" defTabSz="1007943" rtl="0" eaLnBrk="1" latinLnBrk="0" hangingPunct="1">
              <a:lnSpc>
                <a:spcPct val="90000"/>
              </a:lnSpc>
              <a:spcBef>
                <a:spcPts val="551"/>
              </a:spcBef>
              <a:buFontTx/>
              <a:buNone/>
              <a:defRPr sz="900" kern="1200">
                <a:solidFill>
                  <a:srgbClr val="501F50"/>
                </a:solidFill>
                <a:latin typeface="Blogger Sans Medium" panose="02000506030000020004" pitchFamily="2" charset="0"/>
                <a:ea typeface="Blogger Sans Medium" panose="02000506030000020004" pitchFamily="2" charset="0"/>
                <a:cs typeface="+mn-cs"/>
              </a:defRPr>
            </a:lvl2pPr>
            <a:lvl3pPr marL="0" indent="0" algn="l" defTabSz="1007943" rtl="0" eaLnBrk="1" latinLnBrk="0" hangingPunct="1">
              <a:lnSpc>
                <a:spcPct val="90000"/>
              </a:lnSpc>
              <a:spcBef>
                <a:spcPts val="551"/>
              </a:spcBef>
              <a:buFontTx/>
              <a:buNone/>
              <a:defRPr sz="900" kern="1200">
                <a:solidFill>
                  <a:srgbClr val="501F50"/>
                </a:solidFill>
                <a:latin typeface="Blogger Sans" panose="02000506030000020004" pitchFamily="2" charset="0"/>
                <a:ea typeface="Blogger Sans" panose="02000506030000020004" pitchFamily="2" charset="0"/>
                <a:cs typeface="+mn-cs"/>
              </a:defRPr>
            </a:lvl3pPr>
            <a:lvl4pPr marL="93663" indent="-77788" algn="l" defTabSz="1007943" rtl="0" eaLnBrk="1" latinLnBrk="0" hangingPunct="1">
              <a:lnSpc>
                <a:spcPct val="90000"/>
              </a:lnSpc>
              <a:spcBef>
                <a:spcPts val="551"/>
              </a:spcBef>
              <a:buFont typeface="Arial" panose="020B0604020202020204" pitchFamily="34" charset="0"/>
              <a:buChar char="•"/>
              <a:defRPr sz="900" kern="1200">
                <a:solidFill>
                  <a:srgbClr val="501F50"/>
                </a:solidFill>
                <a:latin typeface="Blogger Sans" panose="02000506030000020004" pitchFamily="2" charset="0"/>
                <a:ea typeface="Blogger Sans" panose="02000506030000020004" pitchFamily="2" charset="0"/>
                <a:cs typeface="+mn-cs"/>
              </a:defRPr>
            </a:lvl4pPr>
            <a:lvl5pPr marL="93663" indent="0" algn="l" defTabSz="1007943" rtl="0" eaLnBrk="1" latinLnBrk="0" hangingPunct="1">
              <a:lnSpc>
                <a:spcPct val="90000"/>
              </a:lnSpc>
              <a:spcBef>
                <a:spcPts val="551"/>
              </a:spcBef>
              <a:buFontTx/>
              <a:buNone/>
              <a:defRPr sz="900" kern="1200">
                <a:solidFill>
                  <a:schemeClr val="tx1"/>
                </a:solidFill>
                <a:latin typeface="Blogger Sans" panose="02000506030000020004" pitchFamily="2" charset="0"/>
                <a:ea typeface="Blogger Sans" panose="02000506030000020004" pitchFamily="2" charset="0"/>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pPr lvl="1" algn="just"/>
            <a:r>
              <a:rPr lang="fr-FR" dirty="0" smtClean="0"/>
              <a:t>Le CAMSP est un établissement en libre accès. Aucune notification n’est nécessaire pour bénéficier des prestations.</a:t>
            </a:r>
          </a:p>
          <a:p>
            <a:pPr lvl="1" algn="just"/>
            <a:r>
              <a:rPr lang="fr-FR" dirty="0" smtClean="0"/>
              <a:t>Suite  à la demande d’inscription, un premier rendez vous est organisé avec le médecin puis la directrice. </a:t>
            </a:r>
          </a:p>
          <a:p>
            <a:pPr lvl="1" algn="just"/>
            <a:r>
              <a:rPr lang="fr-FR" dirty="0" smtClean="0"/>
              <a:t>Il est ensuite proposé une rencontre avec la psychologue puis l’assistante sociale. </a:t>
            </a:r>
          </a:p>
          <a:p>
            <a:pPr lvl="1" algn="just"/>
            <a:r>
              <a:rPr lang="fr-FR" dirty="0" smtClean="0"/>
              <a:t>Enfin, des séances avec d’autres professionnels seront programmées dans le but d’élaborer le projet individualisé d’accompagnement (PIA) de votre enfant. Ce projet précisera les objectifs fixés conjointement et les modalités d’intervention de CAMSP. </a:t>
            </a:r>
          </a:p>
          <a:p>
            <a:pPr lvl="1" algn="just"/>
            <a:r>
              <a:rPr lang="fr-FR" dirty="0" smtClean="0"/>
              <a:t>Au cours du suivi, des bilans complémentaires pourront être demandés. Le projet individualisé, discuté avec la famille est réactualisé une fois par an.</a:t>
            </a:r>
          </a:p>
          <a:p>
            <a:pPr lvl="1" algn="just"/>
            <a:r>
              <a:rPr lang="fr-FR" dirty="0" smtClean="0"/>
              <a:t>Au moment de l’inscription de votre enfant, plusieurs documents règlementaires vous seront remis:</a:t>
            </a:r>
          </a:p>
          <a:p>
            <a:pPr marL="171450" lvl="1" indent="-171450" algn="just">
              <a:buFont typeface="Arial" panose="020B0604020202020204" pitchFamily="34" charset="0"/>
              <a:buChar char="•"/>
            </a:pPr>
            <a:r>
              <a:rPr lang="fr-FR" dirty="0" smtClean="0"/>
              <a:t>Le livret d’accueil</a:t>
            </a:r>
          </a:p>
          <a:p>
            <a:pPr marL="171450" lvl="1" indent="-171450" algn="just">
              <a:buFont typeface="Arial" panose="020B0604020202020204" pitchFamily="34" charset="0"/>
              <a:buChar char="•"/>
            </a:pPr>
            <a:r>
              <a:rPr lang="fr-FR" dirty="0" smtClean="0"/>
              <a:t>La charte des droits et liberté de la personne accueillie</a:t>
            </a:r>
          </a:p>
          <a:p>
            <a:pPr marL="171450" lvl="1" indent="-171450" algn="just">
              <a:buFont typeface="Arial" panose="020B0604020202020204" pitchFamily="34" charset="0"/>
              <a:buChar char="•"/>
            </a:pPr>
            <a:r>
              <a:rPr lang="fr-FR" dirty="0" smtClean="0"/>
              <a:t>Le règlement de fonctionnement</a:t>
            </a:r>
          </a:p>
          <a:p>
            <a:pPr marL="171450" lvl="1" indent="-171450" algn="just">
              <a:buFont typeface="Arial" panose="020B0604020202020204" pitchFamily="34" charset="0"/>
              <a:buChar char="•"/>
            </a:pPr>
            <a:r>
              <a:rPr lang="fr-FR" dirty="0" smtClean="0"/>
              <a:t>Le document individuel de prise en charge</a:t>
            </a:r>
            <a:endParaRPr lang="fr-FR" dirty="0"/>
          </a:p>
          <a:p>
            <a:pPr marL="15875" lvl="3" indent="0" algn="just">
              <a:buNone/>
            </a:pPr>
            <a:endParaRPr lang="fr-FR" dirty="0" smtClean="0"/>
          </a:p>
          <a:p>
            <a:pPr lvl="3"/>
            <a:endParaRPr lang="fr-FR" dirty="0"/>
          </a:p>
          <a:p>
            <a:pPr lvl="3"/>
            <a:endParaRPr lang="fr-FR" dirty="0" smtClean="0"/>
          </a:p>
        </p:txBody>
      </p:sp>
      <p:cxnSp>
        <p:nvCxnSpPr>
          <p:cNvPr id="17" name="Connecteur droit 16"/>
          <p:cNvCxnSpPr/>
          <p:nvPr/>
        </p:nvCxnSpPr>
        <p:spPr>
          <a:xfrm flipH="1">
            <a:off x="403602" y="-122549"/>
            <a:ext cx="2" cy="785252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flipH="1">
            <a:off x="5292513" y="510754"/>
            <a:ext cx="2" cy="785252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403602" y="6281811"/>
            <a:ext cx="1098378" cy="230832"/>
          </a:xfrm>
          <a:prstGeom prst="rect">
            <a:avLst/>
          </a:prstGeom>
        </p:spPr>
        <p:txBody>
          <a:bodyPr wrap="none">
            <a:spAutoFit/>
          </a:bodyPr>
          <a:lstStyle/>
          <a:p>
            <a:r>
              <a:rPr lang="fr-FR" sz="900" dirty="0">
                <a:solidFill>
                  <a:srgbClr val="501F50"/>
                </a:solidFill>
                <a:latin typeface="Blogger Sans Medium" panose="02000506030000020004" pitchFamily="2" charset="0"/>
                <a:ea typeface="Blogger Sans Medium" panose="02000506030000020004" pitchFamily="2" charset="0"/>
              </a:rPr>
              <a:t>Version </a:t>
            </a:r>
            <a:r>
              <a:rPr lang="fr-FR" sz="900" dirty="0" smtClean="0">
                <a:solidFill>
                  <a:srgbClr val="501F50"/>
                </a:solidFill>
                <a:latin typeface="Blogger Sans Medium" panose="02000506030000020004" pitchFamily="2" charset="0"/>
                <a:ea typeface="Blogger Sans Medium" panose="02000506030000020004" pitchFamily="2" charset="0"/>
              </a:rPr>
              <a:t>octobre 2016</a:t>
            </a:r>
            <a:endParaRPr lang="fr-FR" sz="900" dirty="0">
              <a:solidFill>
                <a:srgbClr val="501F50"/>
              </a:solidFill>
              <a:latin typeface="Blogger Sans Medium" panose="02000506030000020004" pitchFamily="2" charset="0"/>
              <a:ea typeface="Blogger Sans Medium" panose="02000506030000020004" pitchFamily="2" charset="0"/>
            </a:endParaRPr>
          </a:p>
        </p:txBody>
      </p:sp>
    </p:spTree>
    <p:extLst>
      <p:ext uri="{BB962C8B-B14F-4D97-AF65-F5344CB8AC3E}">
        <p14:creationId xmlns:p14="http://schemas.microsoft.com/office/powerpoint/2010/main" val="3087493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necteur droit 1"/>
          <p:cNvCxnSpPr/>
          <p:nvPr/>
        </p:nvCxnSpPr>
        <p:spPr>
          <a:xfrm flipH="1">
            <a:off x="5408126" y="0"/>
            <a:ext cx="2" cy="785252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 name="Connecteur droit 2"/>
          <p:cNvCxnSpPr/>
          <p:nvPr/>
        </p:nvCxnSpPr>
        <p:spPr>
          <a:xfrm flipH="1">
            <a:off x="412311" y="-122549"/>
            <a:ext cx="2" cy="785252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 name="Connecteur droit 3"/>
          <p:cNvCxnSpPr/>
          <p:nvPr/>
        </p:nvCxnSpPr>
        <p:spPr>
          <a:xfrm flipH="1">
            <a:off x="5720185" y="-122549"/>
            <a:ext cx="2" cy="7852527"/>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5" name="Text Placeholder 2"/>
          <p:cNvSpPr txBox="1">
            <a:spLocks/>
          </p:cNvSpPr>
          <p:nvPr/>
        </p:nvSpPr>
        <p:spPr>
          <a:xfrm>
            <a:off x="5720185" y="1319752"/>
            <a:ext cx="4628341" cy="5891753"/>
          </a:xfrm>
          <a:prstGeom prst="rect">
            <a:avLst/>
          </a:prstGeom>
        </p:spPr>
        <p:txBody>
          <a:bodyPr vert="horz" lIns="0" tIns="45720" rIns="91440" bIns="45720" numCol="1" rtlCol="0">
            <a:noAutofit/>
          </a:bodyPr>
          <a:lstStyle>
            <a:lvl1pPr marL="0" indent="0" algn="l" defTabSz="1007943" rtl="0" eaLnBrk="1" latinLnBrk="0" hangingPunct="1">
              <a:lnSpc>
                <a:spcPct val="90000"/>
              </a:lnSpc>
              <a:spcBef>
                <a:spcPts val="0"/>
              </a:spcBef>
              <a:buFontTx/>
              <a:buNone/>
              <a:defRPr sz="1900" kern="1200">
                <a:solidFill>
                  <a:srgbClr val="DD7E00"/>
                </a:solidFill>
                <a:latin typeface="Verdana" panose="020B0604030504040204" pitchFamily="34" charset="0"/>
                <a:ea typeface="Verdana" panose="020B0604030504040204" pitchFamily="34" charset="0"/>
                <a:cs typeface="Verdana" panose="020B0604030504040204" pitchFamily="34" charset="0"/>
              </a:defRPr>
            </a:lvl1pPr>
            <a:lvl2pPr marL="0" indent="0" algn="l" defTabSz="1007943" rtl="0" eaLnBrk="1" latinLnBrk="0" hangingPunct="1">
              <a:lnSpc>
                <a:spcPct val="90000"/>
              </a:lnSpc>
              <a:spcBef>
                <a:spcPts val="551"/>
              </a:spcBef>
              <a:buFontTx/>
              <a:buNone/>
              <a:defRPr sz="900" kern="1200">
                <a:solidFill>
                  <a:srgbClr val="501F50"/>
                </a:solidFill>
                <a:latin typeface="Blogger Sans Medium" panose="02000506030000020004" pitchFamily="2" charset="0"/>
                <a:ea typeface="Blogger Sans Medium" panose="02000506030000020004" pitchFamily="2" charset="0"/>
                <a:cs typeface="+mn-cs"/>
              </a:defRPr>
            </a:lvl2pPr>
            <a:lvl3pPr marL="0" indent="0" algn="l" defTabSz="1007943" rtl="0" eaLnBrk="1" latinLnBrk="0" hangingPunct="1">
              <a:lnSpc>
                <a:spcPct val="90000"/>
              </a:lnSpc>
              <a:spcBef>
                <a:spcPts val="551"/>
              </a:spcBef>
              <a:buFontTx/>
              <a:buNone/>
              <a:defRPr sz="900" kern="1200">
                <a:solidFill>
                  <a:srgbClr val="501F50"/>
                </a:solidFill>
                <a:latin typeface="Blogger Sans" panose="02000506030000020004" pitchFamily="2" charset="0"/>
                <a:ea typeface="Blogger Sans" panose="02000506030000020004" pitchFamily="2" charset="0"/>
                <a:cs typeface="+mn-cs"/>
              </a:defRPr>
            </a:lvl3pPr>
            <a:lvl4pPr marL="93663" indent="-77788" algn="l" defTabSz="1007943" rtl="0" eaLnBrk="1" latinLnBrk="0" hangingPunct="1">
              <a:lnSpc>
                <a:spcPct val="90000"/>
              </a:lnSpc>
              <a:spcBef>
                <a:spcPts val="551"/>
              </a:spcBef>
              <a:buFont typeface="Arial" panose="020B0604020202020204" pitchFamily="34" charset="0"/>
              <a:buChar char="•"/>
              <a:defRPr sz="900" kern="1200">
                <a:solidFill>
                  <a:srgbClr val="501F50"/>
                </a:solidFill>
                <a:latin typeface="Blogger Sans" panose="02000506030000020004" pitchFamily="2" charset="0"/>
                <a:ea typeface="Blogger Sans" panose="02000506030000020004" pitchFamily="2" charset="0"/>
                <a:cs typeface="+mn-cs"/>
              </a:defRPr>
            </a:lvl4pPr>
            <a:lvl5pPr marL="93663" indent="0" algn="l" defTabSz="1007943" rtl="0" eaLnBrk="1" latinLnBrk="0" hangingPunct="1">
              <a:lnSpc>
                <a:spcPct val="90000"/>
              </a:lnSpc>
              <a:spcBef>
                <a:spcPts val="551"/>
              </a:spcBef>
              <a:buFontTx/>
              <a:buNone/>
              <a:defRPr sz="900" kern="1200">
                <a:solidFill>
                  <a:schemeClr val="tx1"/>
                </a:solidFill>
                <a:latin typeface="Blogger Sans" panose="02000506030000020004" pitchFamily="2" charset="0"/>
                <a:ea typeface="Blogger Sans" panose="02000506030000020004" pitchFamily="2" charset="0"/>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pPr lvl="1" algn="just"/>
            <a:r>
              <a:rPr lang="fr-FR" b="1" u="sng" dirty="0"/>
              <a:t>La sortie du CAMSP:</a:t>
            </a:r>
          </a:p>
          <a:p>
            <a:pPr lvl="1" algn="just"/>
            <a:r>
              <a:rPr lang="fr-FR" dirty="0"/>
              <a:t>L’arrêt de l’accompagnement se décide conjointement entre les parents et les professionnels du CAMSP </a:t>
            </a:r>
            <a:r>
              <a:rPr lang="fr-FR" dirty="0" smtClean="0"/>
              <a:t>DA. </a:t>
            </a:r>
            <a:r>
              <a:rPr lang="fr-FR" dirty="0"/>
              <a:t>Il sera </a:t>
            </a:r>
            <a:r>
              <a:rPr lang="fr-FR" dirty="0" smtClean="0"/>
              <a:t>acté </a:t>
            </a:r>
            <a:r>
              <a:rPr lang="fr-FR" dirty="0"/>
              <a:t>à l’issue d’une entrevue avec le médecin.</a:t>
            </a:r>
          </a:p>
          <a:p>
            <a:pPr lvl="1" algn="just"/>
            <a:r>
              <a:rPr lang="fr-FR" dirty="0"/>
              <a:t>Dans l’hypothèse où les soins sont interrompus ou suspendus, quelle qu’en soit la raison, toute reprise ne peut avoir lieu qu’après une nouvelle concertation entre les représentants légaux de l’enfant et le médecin du CAMSP.</a:t>
            </a:r>
          </a:p>
          <a:p>
            <a:pPr lvl="1" algn="just"/>
            <a:r>
              <a:rPr lang="fr-FR" dirty="0"/>
              <a:t>Le </a:t>
            </a:r>
            <a:r>
              <a:rPr lang="fr-FR" dirty="0" smtClean="0"/>
              <a:t>CAMSP peut assurer </a:t>
            </a:r>
            <a:r>
              <a:rPr lang="fr-FR" dirty="0"/>
              <a:t>un suivi durant les trois années qui suivent la sortie </a:t>
            </a:r>
            <a:r>
              <a:rPr lang="fr-FR" dirty="0" smtClean="0"/>
              <a:t>de l’établissement. </a:t>
            </a:r>
            <a:endParaRPr lang="fr-FR" dirty="0"/>
          </a:p>
          <a:p>
            <a:pPr lvl="1" algn="just"/>
            <a:endParaRPr lang="fr-FR" dirty="0"/>
          </a:p>
          <a:p>
            <a:pPr lvl="1" algn="just"/>
            <a:r>
              <a:rPr lang="fr-FR" b="1" u="sng" dirty="0"/>
              <a:t>Composition de l’équipe:</a:t>
            </a:r>
          </a:p>
          <a:p>
            <a:pPr marL="171450" lvl="1" indent="-171450" algn="just">
              <a:buFont typeface="Arial" panose="020B0604020202020204" pitchFamily="34" charset="0"/>
              <a:buChar char="•"/>
            </a:pPr>
            <a:r>
              <a:rPr lang="fr-FR" dirty="0"/>
              <a:t>Directrice du pôle petite enfance: Emmanuelle CORNILLON  </a:t>
            </a:r>
            <a:r>
              <a:rPr lang="fr-FR" dirty="0">
                <a:hlinkClick r:id="rId2"/>
              </a:rPr>
              <a:t>e.cornillon@lespep69.org</a:t>
            </a:r>
            <a:endParaRPr lang="fr-FR" dirty="0"/>
          </a:p>
          <a:p>
            <a:pPr marL="171450" lvl="1" indent="-171450" algn="just">
              <a:buFont typeface="Arial" panose="020B0604020202020204" pitchFamily="34" charset="0"/>
              <a:buChar char="•"/>
            </a:pPr>
            <a:r>
              <a:rPr lang="fr-FR" dirty="0"/>
              <a:t>Directrice adjointe: Cécile MORAILLON BOCHON  </a:t>
            </a:r>
            <a:r>
              <a:rPr lang="fr-FR" dirty="0" smtClean="0">
                <a:hlinkClick r:id="rId3"/>
              </a:rPr>
              <a:t>c.moraillon-bochon@lespep69.org</a:t>
            </a:r>
            <a:endParaRPr lang="fr-FR" dirty="0" smtClean="0"/>
          </a:p>
          <a:p>
            <a:pPr marL="171450" lvl="1" indent="-171450" algn="just">
              <a:buFont typeface="Arial" panose="020B0604020202020204" pitchFamily="34" charset="0"/>
              <a:buChar char="•"/>
            </a:pPr>
            <a:r>
              <a:rPr lang="fr-FR" dirty="0" smtClean="0"/>
              <a:t>Médecin Directeur technique: Hélène APRUZZESE  </a:t>
            </a:r>
            <a:r>
              <a:rPr lang="fr-FR" dirty="0" smtClean="0">
                <a:hlinkClick r:id="rId4"/>
              </a:rPr>
              <a:t>h.apruzzese@lespep69.org</a:t>
            </a:r>
            <a:endParaRPr lang="fr-FR" dirty="0" smtClean="0"/>
          </a:p>
          <a:p>
            <a:pPr marL="171450" lvl="1" indent="-171450" algn="just">
              <a:buFont typeface="Arial" panose="020B0604020202020204" pitchFamily="34" charset="0"/>
              <a:buChar char="•"/>
            </a:pPr>
            <a:r>
              <a:rPr lang="fr-FR" dirty="0"/>
              <a:t>Secrétaire: Virginie LAINE  </a:t>
            </a:r>
            <a:r>
              <a:rPr lang="fr-FR" dirty="0" smtClean="0">
                <a:hlinkClick r:id="rId5"/>
              </a:rPr>
              <a:t>camspda@lespep69.org</a:t>
            </a:r>
            <a:endParaRPr lang="fr-FR" dirty="0" smtClean="0"/>
          </a:p>
          <a:p>
            <a:pPr marL="171450" lvl="1" indent="-171450" algn="just">
              <a:buFont typeface="Arial" panose="020B0604020202020204" pitchFamily="34" charset="0"/>
              <a:buChar char="•"/>
            </a:pPr>
            <a:r>
              <a:rPr lang="fr-FR" dirty="0" smtClean="0"/>
              <a:t>Psychologue: Sarah CANTET </a:t>
            </a:r>
            <a:r>
              <a:rPr lang="fr-FR" dirty="0" smtClean="0">
                <a:hlinkClick r:id="rId6"/>
              </a:rPr>
              <a:t>s.cantet@lespep69.org</a:t>
            </a:r>
            <a:endParaRPr lang="fr-FR" dirty="0" smtClean="0"/>
          </a:p>
          <a:p>
            <a:pPr marL="171450" lvl="1" indent="-171450" algn="just">
              <a:buFont typeface="Arial" panose="020B0604020202020204" pitchFamily="34" charset="0"/>
              <a:buChar char="•"/>
            </a:pPr>
            <a:r>
              <a:rPr lang="fr-FR" dirty="0" smtClean="0"/>
              <a:t>Psychomotricienne: Catherine BALAY  </a:t>
            </a:r>
            <a:r>
              <a:rPr lang="fr-FR" dirty="0" smtClean="0">
                <a:hlinkClick r:id="rId7"/>
              </a:rPr>
              <a:t>c.balay@lespep69.org</a:t>
            </a:r>
            <a:endParaRPr lang="fr-FR" dirty="0" smtClean="0"/>
          </a:p>
          <a:p>
            <a:pPr marL="171450" lvl="1" indent="-171450" algn="just">
              <a:buFont typeface="Arial" panose="020B0604020202020204" pitchFamily="34" charset="0"/>
              <a:buChar char="•"/>
            </a:pPr>
            <a:r>
              <a:rPr lang="fr-FR" dirty="0" smtClean="0"/>
              <a:t>Assistante sociale: Françoise FRANCHINO  </a:t>
            </a:r>
            <a:r>
              <a:rPr lang="fr-FR" dirty="0" smtClean="0">
                <a:hlinkClick r:id="rId8"/>
              </a:rPr>
              <a:t>f.franchino@lespep69.org</a:t>
            </a:r>
            <a:endParaRPr lang="fr-FR" dirty="0" smtClean="0"/>
          </a:p>
          <a:p>
            <a:pPr marL="171450" lvl="1" indent="-171450" algn="just">
              <a:buFont typeface="Arial" panose="020B0604020202020204" pitchFamily="34" charset="0"/>
              <a:buChar char="•"/>
            </a:pPr>
            <a:r>
              <a:rPr lang="fr-FR" dirty="0" smtClean="0"/>
              <a:t>Orthophonistes:</a:t>
            </a:r>
          </a:p>
          <a:p>
            <a:pPr lvl="1" algn="just"/>
            <a:r>
              <a:rPr lang="fr-FR" dirty="0"/>
              <a:t> </a:t>
            </a:r>
            <a:r>
              <a:rPr lang="fr-FR" dirty="0" smtClean="0"/>
              <a:t>                              Françoise BERNARD </a:t>
            </a:r>
            <a:r>
              <a:rPr lang="fr-FR" dirty="0" smtClean="0">
                <a:hlinkClick r:id="rId9"/>
              </a:rPr>
              <a:t>f.bernard@lespep69.org</a:t>
            </a:r>
            <a:endParaRPr lang="fr-FR" dirty="0"/>
          </a:p>
          <a:p>
            <a:pPr lvl="1" algn="just"/>
            <a:r>
              <a:rPr lang="fr-FR" dirty="0" smtClean="0"/>
              <a:t>                               Déborah BORGER </a:t>
            </a:r>
            <a:r>
              <a:rPr lang="fr-FR" dirty="0" smtClean="0">
                <a:hlinkClick r:id="rId10"/>
              </a:rPr>
              <a:t>d.borger@lespep69.org</a:t>
            </a:r>
            <a:endParaRPr lang="fr-FR" dirty="0" smtClean="0"/>
          </a:p>
          <a:p>
            <a:pPr lvl="1" algn="just"/>
            <a:r>
              <a:rPr lang="fr-FR" dirty="0" smtClean="0"/>
              <a:t>                               Stéphanie BOUCHET </a:t>
            </a:r>
            <a:r>
              <a:rPr lang="fr-FR" dirty="0" smtClean="0">
                <a:hlinkClick r:id="rId11"/>
              </a:rPr>
              <a:t>s.bouchet@lespep69.org</a:t>
            </a:r>
            <a:endParaRPr lang="fr-FR" dirty="0" smtClean="0"/>
          </a:p>
          <a:p>
            <a:pPr lvl="1" algn="just"/>
            <a:r>
              <a:rPr lang="fr-FR" dirty="0" smtClean="0"/>
              <a:t>                               Bénédicte CHAVAREN </a:t>
            </a:r>
            <a:r>
              <a:rPr lang="fr-FR" dirty="0" smtClean="0">
                <a:hlinkClick r:id="rId12"/>
              </a:rPr>
              <a:t>b.chavaren@lespep69.org</a:t>
            </a:r>
            <a:endParaRPr lang="fr-FR" dirty="0" smtClean="0"/>
          </a:p>
          <a:p>
            <a:pPr lvl="1" algn="just"/>
            <a:r>
              <a:rPr lang="fr-FR" dirty="0" smtClean="0"/>
              <a:t>                               Anne Marie JONAS </a:t>
            </a:r>
            <a:r>
              <a:rPr lang="fr-FR" u="sng" dirty="0" smtClean="0">
                <a:solidFill>
                  <a:schemeClr val="accent1">
                    <a:lumMod val="75000"/>
                  </a:schemeClr>
                </a:solidFill>
                <a:hlinkClick r:id="rId13"/>
              </a:rPr>
              <a:t>a-m.jonas@lespep69.org</a:t>
            </a:r>
            <a:endParaRPr lang="fr-FR" u="sng" dirty="0" smtClean="0">
              <a:solidFill>
                <a:schemeClr val="accent1">
                  <a:lumMod val="75000"/>
                </a:schemeClr>
              </a:solidFill>
            </a:endParaRPr>
          </a:p>
          <a:p>
            <a:pPr lvl="1" algn="just"/>
            <a:r>
              <a:rPr lang="fr-FR" dirty="0"/>
              <a:t> </a:t>
            </a:r>
            <a:r>
              <a:rPr lang="fr-FR" dirty="0" smtClean="0"/>
              <a:t>                              Sigolène VAGANAY </a:t>
            </a:r>
            <a:r>
              <a:rPr lang="fr-FR" u="sng" dirty="0" smtClean="0">
                <a:solidFill>
                  <a:schemeClr val="accent1">
                    <a:lumMod val="75000"/>
                  </a:schemeClr>
                </a:solidFill>
              </a:rPr>
              <a:t>s.vaganay@lespep69.org</a:t>
            </a:r>
            <a:endParaRPr lang="fr-FR" u="sng" dirty="0">
              <a:solidFill>
                <a:schemeClr val="accent1">
                  <a:lumMod val="75000"/>
                </a:schemeClr>
              </a:solidFill>
            </a:endParaRPr>
          </a:p>
          <a:p>
            <a:pPr marL="171450" lvl="1" indent="-171450" algn="just">
              <a:buFont typeface="Arial" panose="020B0604020202020204" pitchFamily="34" charset="0"/>
              <a:buChar char="•"/>
            </a:pPr>
            <a:r>
              <a:rPr lang="fr-FR" dirty="0" smtClean="0"/>
              <a:t>Equipe éducative:</a:t>
            </a:r>
          </a:p>
          <a:p>
            <a:pPr lvl="1" algn="just"/>
            <a:r>
              <a:rPr lang="fr-FR" dirty="0" smtClean="0"/>
              <a:t>                               </a:t>
            </a:r>
            <a:r>
              <a:rPr lang="fr-FR" dirty="0" err="1" smtClean="0"/>
              <a:t>Mouna</a:t>
            </a:r>
            <a:r>
              <a:rPr lang="fr-FR" dirty="0" smtClean="0"/>
              <a:t> BENSIFI </a:t>
            </a:r>
            <a:r>
              <a:rPr lang="fr-FR" dirty="0" smtClean="0">
                <a:hlinkClick r:id="rId14"/>
              </a:rPr>
              <a:t>m.bensifi@lespep69.org</a:t>
            </a:r>
            <a:endParaRPr lang="fr-FR" dirty="0" smtClean="0"/>
          </a:p>
          <a:p>
            <a:pPr lvl="1" algn="just"/>
            <a:r>
              <a:rPr lang="fr-FR" dirty="0" smtClean="0"/>
              <a:t>                               Jean Marie MIGLIANICO </a:t>
            </a:r>
            <a:r>
              <a:rPr lang="fr-FR" dirty="0" smtClean="0">
                <a:hlinkClick r:id="rId15"/>
              </a:rPr>
              <a:t>j-m.miglianico@lespep69.org</a:t>
            </a:r>
            <a:endParaRPr lang="fr-FR" dirty="0" smtClean="0"/>
          </a:p>
          <a:p>
            <a:pPr marL="171450" lvl="1" indent="-171450" algn="just">
              <a:buFont typeface="Arial" panose="020B0604020202020204" pitchFamily="34" charset="0"/>
              <a:buChar char="•"/>
            </a:pPr>
            <a:r>
              <a:rPr lang="fr-FR" dirty="0" smtClean="0"/>
              <a:t>Agent de service: </a:t>
            </a:r>
            <a:r>
              <a:rPr lang="fr-FR" dirty="0" err="1" smtClean="0"/>
              <a:t>Monia</a:t>
            </a:r>
            <a:r>
              <a:rPr lang="fr-FR" dirty="0" smtClean="0"/>
              <a:t> SAIDANI</a:t>
            </a:r>
          </a:p>
          <a:p>
            <a:pPr lvl="1" algn="just"/>
            <a:r>
              <a:rPr lang="fr-FR" dirty="0" smtClean="0"/>
              <a:t>  </a:t>
            </a:r>
            <a:endParaRPr lang="fr-FR" dirty="0"/>
          </a:p>
          <a:p>
            <a:pPr lvl="1" algn="just"/>
            <a:r>
              <a:rPr lang="fr-FR" b="1" dirty="0" smtClean="0"/>
              <a:t>Pour les familles sourdes, le CAMSP est joignable par SMS au 06 51 93 30 39</a:t>
            </a:r>
            <a:endParaRPr lang="fr-FR" b="1" dirty="0"/>
          </a:p>
        </p:txBody>
      </p:sp>
      <p:sp>
        <p:nvSpPr>
          <p:cNvPr id="6" name="Text Placeholder 2"/>
          <p:cNvSpPr txBox="1">
            <a:spLocks/>
          </p:cNvSpPr>
          <p:nvPr/>
        </p:nvSpPr>
        <p:spPr>
          <a:xfrm>
            <a:off x="412311" y="1021080"/>
            <a:ext cx="4628342" cy="685800"/>
          </a:xfrm>
          <a:prstGeom prst="rect">
            <a:avLst/>
          </a:prstGeom>
        </p:spPr>
        <p:txBody>
          <a:bodyPr vert="horz" lIns="0" tIns="45720" rIns="91440" bIns="45720" rtlCol="0">
            <a:normAutofit/>
          </a:bodyPr>
          <a:lstStyle>
            <a:lvl1pPr marL="0" indent="0" algn="l" defTabSz="1007943" rtl="0" eaLnBrk="1" latinLnBrk="0" hangingPunct="1">
              <a:lnSpc>
                <a:spcPct val="90000"/>
              </a:lnSpc>
              <a:spcBef>
                <a:spcPts val="0"/>
              </a:spcBef>
              <a:buFontTx/>
              <a:buNone/>
              <a:defRPr sz="1900" kern="1200">
                <a:solidFill>
                  <a:srgbClr val="DD7E00"/>
                </a:solidFill>
                <a:latin typeface="Verdana" panose="020B0604030504040204" pitchFamily="34" charset="0"/>
                <a:ea typeface="Verdana" panose="020B0604030504040204" pitchFamily="34" charset="0"/>
                <a:cs typeface="Verdana" panose="020B0604030504040204" pitchFamily="34" charset="0"/>
              </a:defRPr>
            </a:lvl1pPr>
            <a:lvl2pPr marL="0" indent="0" algn="l" defTabSz="1007943" rtl="0" eaLnBrk="1" latinLnBrk="0" hangingPunct="1">
              <a:lnSpc>
                <a:spcPct val="90000"/>
              </a:lnSpc>
              <a:spcBef>
                <a:spcPts val="551"/>
              </a:spcBef>
              <a:buFontTx/>
              <a:buNone/>
              <a:defRPr sz="900" kern="1200">
                <a:solidFill>
                  <a:srgbClr val="501F50"/>
                </a:solidFill>
                <a:latin typeface="Blogger Sans Medium" panose="02000506030000020004" pitchFamily="2" charset="0"/>
                <a:ea typeface="Blogger Sans Medium" panose="02000506030000020004" pitchFamily="2" charset="0"/>
                <a:cs typeface="+mn-cs"/>
              </a:defRPr>
            </a:lvl2pPr>
            <a:lvl3pPr marL="0" indent="0" algn="l" defTabSz="1007943" rtl="0" eaLnBrk="1" latinLnBrk="0" hangingPunct="1">
              <a:lnSpc>
                <a:spcPct val="90000"/>
              </a:lnSpc>
              <a:spcBef>
                <a:spcPts val="551"/>
              </a:spcBef>
              <a:buFontTx/>
              <a:buNone/>
              <a:defRPr sz="900" kern="1200">
                <a:solidFill>
                  <a:srgbClr val="501F50"/>
                </a:solidFill>
                <a:latin typeface="Blogger Sans" panose="02000506030000020004" pitchFamily="2" charset="0"/>
                <a:ea typeface="Blogger Sans" panose="02000506030000020004" pitchFamily="2" charset="0"/>
                <a:cs typeface="+mn-cs"/>
              </a:defRPr>
            </a:lvl3pPr>
            <a:lvl4pPr marL="93663" indent="-77788" algn="l" defTabSz="1007943" rtl="0" eaLnBrk="1" latinLnBrk="0" hangingPunct="1">
              <a:lnSpc>
                <a:spcPct val="90000"/>
              </a:lnSpc>
              <a:spcBef>
                <a:spcPts val="551"/>
              </a:spcBef>
              <a:buFont typeface="Arial" panose="020B0604020202020204" pitchFamily="34" charset="0"/>
              <a:buChar char="•"/>
              <a:defRPr sz="900" kern="1200">
                <a:solidFill>
                  <a:srgbClr val="501F50"/>
                </a:solidFill>
                <a:latin typeface="Blogger Sans" panose="02000506030000020004" pitchFamily="2" charset="0"/>
                <a:ea typeface="Blogger Sans" panose="02000506030000020004" pitchFamily="2" charset="0"/>
                <a:cs typeface="+mn-cs"/>
              </a:defRPr>
            </a:lvl4pPr>
            <a:lvl5pPr marL="93663" indent="0" algn="l" defTabSz="1007943" rtl="0" eaLnBrk="1" latinLnBrk="0" hangingPunct="1">
              <a:lnSpc>
                <a:spcPct val="90000"/>
              </a:lnSpc>
              <a:spcBef>
                <a:spcPts val="551"/>
              </a:spcBef>
              <a:buFontTx/>
              <a:buNone/>
              <a:defRPr sz="900" kern="1200">
                <a:solidFill>
                  <a:schemeClr val="tx1"/>
                </a:solidFill>
                <a:latin typeface="Blogger Sans" panose="02000506030000020004" pitchFamily="2" charset="0"/>
                <a:ea typeface="Blogger Sans" panose="02000506030000020004" pitchFamily="2" charset="0"/>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fr-FR" dirty="0" smtClean="0"/>
              <a:t>―</a:t>
            </a:r>
          </a:p>
          <a:p>
            <a:r>
              <a:rPr lang="fr-FR" dirty="0" smtClean="0">
                <a:latin typeface="Blogger Sans" panose="02000506030000020004" pitchFamily="2" charset="0"/>
                <a:ea typeface="Blogger Sans" panose="02000506030000020004" pitchFamily="2" charset="0"/>
              </a:rPr>
              <a:t>L’ACCOMPAGNEMENT</a:t>
            </a:r>
            <a:endParaRPr lang="fr-FR" dirty="0"/>
          </a:p>
          <a:p>
            <a:pPr lvl="3"/>
            <a:endParaRPr lang="fr-FR" dirty="0" smtClean="0"/>
          </a:p>
        </p:txBody>
      </p:sp>
      <p:sp>
        <p:nvSpPr>
          <p:cNvPr id="7" name="Text Placeholder 2"/>
          <p:cNvSpPr txBox="1">
            <a:spLocks/>
          </p:cNvSpPr>
          <p:nvPr/>
        </p:nvSpPr>
        <p:spPr>
          <a:xfrm>
            <a:off x="412311" y="1706880"/>
            <a:ext cx="4683759" cy="5303520"/>
          </a:xfrm>
          <a:prstGeom prst="rect">
            <a:avLst/>
          </a:prstGeom>
        </p:spPr>
        <p:txBody>
          <a:bodyPr vert="horz" lIns="0" tIns="45720" rIns="91440" bIns="45720" numCol="2" spcCol="180000" rtlCol="0">
            <a:normAutofit lnSpcReduction="10000"/>
          </a:bodyPr>
          <a:lstStyle>
            <a:lvl1pPr marL="0" indent="0" algn="l" defTabSz="1007943" rtl="0" eaLnBrk="1" latinLnBrk="0" hangingPunct="1">
              <a:lnSpc>
                <a:spcPct val="90000"/>
              </a:lnSpc>
              <a:spcBef>
                <a:spcPts val="0"/>
              </a:spcBef>
              <a:buFontTx/>
              <a:buNone/>
              <a:defRPr sz="1900" kern="1200">
                <a:solidFill>
                  <a:srgbClr val="DD7E00"/>
                </a:solidFill>
                <a:latin typeface="Verdana" panose="020B0604030504040204" pitchFamily="34" charset="0"/>
                <a:ea typeface="Verdana" panose="020B0604030504040204" pitchFamily="34" charset="0"/>
                <a:cs typeface="Verdana" panose="020B0604030504040204" pitchFamily="34" charset="0"/>
              </a:defRPr>
            </a:lvl1pPr>
            <a:lvl2pPr marL="0" indent="0" algn="l" defTabSz="1007943" rtl="0" eaLnBrk="1" latinLnBrk="0" hangingPunct="1">
              <a:lnSpc>
                <a:spcPct val="90000"/>
              </a:lnSpc>
              <a:spcBef>
                <a:spcPts val="551"/>
              </a:spcBef>
              <a:buFontTx/>
              <a:buNone/>
              <a:defRPr sz="900" kern="1200">
                <a:solidFill>
                  <a:srgbClr val="501F50"/>
                </a:solidFill>
                <a:latin typeface="Blogger Sans Medium" panose="02000506030000020004" pitchFamily="2" charset="0"/>
                <a:ea typeface="Blogger Sans Medium" panose="02000506030000020004" pitchFamily="2" charset="0"/>
                <a:cs typeface="+mn-cs"/>
              </a:defRPr>
            </a:lvl2pPr>
            <a:lvl3pPr marL="0" indent="0" algn="l" defTabSz="1007943" rtl="0" eaLnBrk="1" latinLnBrk="0" hangingPunct="1">
              <a:lnSpc>
                <a:spcPct val="90000"/>
              </a:lnSpc>
              <a:spcBef>
                <a:spcPts val="551"/>
              </a:spcBef>
              <a:buFontTx/>
              <a:buNone/>
              <a:defRPr sz="900" kern="1200">
                <a:solidFill>
                  <a:srgbClr val="501F50"/>
                </a:solidFill>
                <a:latin typeface="Blogger Sans" panose="02000506030000020004" pitchFamily="2" charset="0"/>
                <a:ea typeface="Blogger Sans" panose="02000506030000020004" pitchFamily="2" charset="0"/>
                <a:cs typeface="+mn-cs"/>
              </a:defRPr>
            </a:lvl3pPr>
            <a:lvl4pPr marL="93663" indent="-77788" algn="l" defTabSz="1007943" rtl="0" eaLnBrk="1" latinLnBrk="0" hangingPunct="1">
              <a:lnSpc>
                <a:spcPct val="90000"/>
              </a:lnSpc>
              <a:spcBef>
                <a:spcPts val="551"/>
              </a:spcBef>
              <a:buFont typeface="Arial" panose="020B0604020202020204" pitchFamily="34" charset="0"/>
              <a:buChar char="•"/>
              <a:defRPr sz="900" kern="1200">
                <a:solidFill>
                  <a:srgbClr val="501F50"/>
                </a:solidFill>
                <a:latin typeface="Blogger Sans" panose="02000506030000020004" pitchFamily="2" charset="0"/>
                <a:ea typeface="Blogger Sans" panose="02000506030000020004" pitchFamily="2" charset="0"/>
                <a:cs typeface="+mn-cs"/>
              </a:defRPr>
            </a:lvl4pPr>
            <a:lvl5pPr marL="93663" indent="0" algn="l" defTabSz="1007943" rtl="0" eaLnBrk="1" latinLnBrk="0" hangingPunct="1">
              <a:lnSpc>
                <a:spcPct val="90000"/>
              </a:lnSpc>
              <a:spcBef>
                <a:spcPts val="551"/>
              </a:spcBef>
              <a:buFontTx/>
              <a:buNone/>
              <a:defRPr sz="900" kern="1200">
                <a:solidFill>
                  <a:schemeClr val="tx1"/>
                </a:solidFill>
                <a:latin typeface="Blogger Sans" panose="02000506030000020004" pitchFamily="2" charset="0"/>
                <a:ea typeface="Blogger Sans" panose="02000506030000020004" pitchFamily="2" charset="0"/>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pPr lvl="1" algn="just"/>
            <a:r>
              <a:rPr lang="fr-FR" b="1" u="sng" dirty="0" smtClean="0"/>
              <a:t>Les modalités:</a:t>
            </a:r>
          </a:p>
          <a:p>
            <a:pPr lvl="1" algn="just"/>
            <a:r>
              <a:rPr lang="fr-FR" dirty="0" smtClean="0"/>
              <a:t>L’équipe pluridisciplinaire propose:</a:t>
            </a:r>
          </a:p>
          <a:p>
            <a:pPr lvl="1" algn="just"/>
            <a:r>
              <a:rPr lang="fr-FR" dirty="0" smtClean="0"/>
              <a:t>Des séances individuelles en présence des parents</a:t>
            </a:r>
          </a:p>
          <a:p>
            <a:pPr lvl="1" algn="just"/>
            <a:r>
              <a:rPr lang="fr-FR" dirty="0" smtClean="0"/>
              <a:t>Des séances de groupe</a:t>
            </a:r>
          </a:p>
          <a:p>
            <a:pPr marL="171450" lvl="1" indent="-171450" algn="just">
              <a:buFont typeface="Arial" panose="020B0604020202020204" pitchFamily="34" charset="0"/>
              <a:buChar char="•"/>
            </a:pPr>
            <a:r>
              <a:rPr lang="fr-FR" dirty="0" smtClean="0"/>
              <a:t>Des groupes de parents</a:t>
            </a:r>
          </a:p>
          <a:p>
            <a:pPr marL="171450" lvl="1" indent="-171450" algn="just">
              <a:buFont typeface="Arial" panose="020B0604020202020204" pitchFamily="34" charset="0"/>
              <a:buChar char="•"/>
            </a:pPr>
            <a:r>
              <a:rPr lang="fr-FR" dirty="0" smtClean="0"/>
              <a:t>Des groupes parents bébés</a:t>
            </a:r>
          </a:p>
          <a:p>
            <a:pPr marL="171450" lvl="1" indent="-171450" algn="just">
              <a:buFont typeface="Arial" panose="020B0604020202020204" pitchFamily="34" charset="0"/>
              <a:buChar char="•"/>
            </a:pPr>
            <a:r>
              <a:rPr lang="fr-FR" dirty="0" smtClean="0"/>
              <a:t>Des groupes d’enfants</a:t>
            </a:r>
          </a:p>
          <a:p>
            <a:pPr lvl="1" algn="just"/>
            <a:r>
              <a:rPr lang="fr-FR" dirty="0" smtClean="0"/>
              <a:t>Des consultations médicales assurées par un médecin phoniatre</a:t>
            </a:r>
          </a:p>
          <a:p>
            <a:pPr lvl="1" algn="just"/>
            <a:r>
              <a:rPr lang="fr-FR" dirty="0" smtClean="0"/>
              <a:t>Des rencontres avec la psychologue ou l’assistante sociale</a:t>
            </a:r>
          </a:p>
          <a:p>
            <a:pPr lvl="1" algn="just"/>
            <a:r>
              <a:rPr lang="fr-FR" dirty="0" smtClean="0"/>
              <a:t>Un soutien des professionnels des crèches ou des écoles maternelles où l’enfant est socialisé</a:t>
            </a:r>
          </a:p>
          <a:p>
            <a:pPr lvl="1" algn="just"/>
            <a:r>
              <a:rPr lang="fr-FR" dirty="0" smtClean="0"/>
              <a:t>Des liens avec les professionnels libéraux, du secteur sanitaire ou médico-social.</a:t>
            </a:r>
          </a:p>
          <a:p>
            <a:pPr marL="15875" lvl="3" indent="0" algn="just">
              <a:buNone/>
            </a:pPr>
            <a:r>
              <a:rPr lang="fr-FR" b="1" u="sng" dirty="0" smtClean="0"/>
              <a:t>Le financement:</a:t>
            </a:r>
          </a:p>
          <a:p>
            <a:pPr marL="15875" lvl="3" indent="0" algn="just">
              <a:buNone/>
            </a:pPr>
            <a:r>
              <a:rPr lang="fr-FR" dirty="0" smtClean="0"/>
              <a:t>L’ARS (à hauteur de 80%) et la Métropole de Lyon (pour les 20% restant au titre des actions de dépistage et de prévention) financent le CAMSP. Les prestations sont prises en charge par la sécurité sociale et n’occasionnent aucun frais pour les familles.</a:t>
            </a:r>
          </a:p>
          <a:p>
            <a:pPr marL="15875" lvl="3" indent="0" algn="just">
              <a:buNone/>
            </a:pPr>
            <a:r>
              <a:rPr lang="fr-FR" dirty="0" smtClean="0"/>
              <a:t>Les familles peuvent bénéficier d’une prise en charge des transports par l’assurance maladie, à condition que l’enfant ait obtenu du médecin conseil l’accord de prise en charge à 100% des soins et que le besoin soit justifié.</a:t>
            </a:r>
          </a:p>
          <a:p>
            <a:pPr marL="15875" lvl="3" indent="0">
              <a:buNone/>
            </a:pPr>
            <a:r>
              <a:rPr lang="fr-FR" b="1" u="sng" dirty="0" smtClean="0"/>
              <a:t>Assurance:</a:t>
            </a:r>
          </a:p>
          <a:p>
            <a:pPr marL="15875" lvl="3" indent="0" algn="just">
              <a:buNone/>
            </a:pPr>
            <a:r>
              <a:rPr lang="fr-FR" dirty="0" smtClean="0"/>
              <a:t>L’association des PEP 69 et les établissements dont elle a la gestion sont assurés à la MAIF en ce qui concerne la responsabilité civile, les dommages corporels, les dommages matériels et immatériels</a:t>
            </a:r>
            <a:endParaRPr lang="fr-FR" dirty="0"/>
          </a:p>
          <a:p>
            <a:pPr marL="15875" lvl="3" indent="0" algn="just">
              <a:buNone/>
            </a:pPr>
            <a:endParaRPr lang="fr-FR" dirty="0" smtClean="0"/>
          </a:p>
          <a:p>
            <a:pPr marL="15875" lvl="3" indent="0">
              <a:buNone/>
            </a:pPr>
            <a:endParaRPr lang="fr-FR" dirty="0" smtClean="0"/>
          </a:p>
          <a:p>
            <a:pPr marL="15875" lvl="3" indent="0">
              <a:buNone/>
            </a:pPr>
            <a:endParaRPr lang="fr-FR" dirty="0"/>
          </a:p>
          <a:p>
            <a:pPr lvl="1" algn="just"/>
            <a:r>
              <a:rPr lang="fr-FR" b="1" u="sng" dirty="0" smtClean="0"/>
              <a:t>Participation des familles:</a:t>
            </a:r>
          </a:p>
          <a:p>
            <a:pPr lvl="1" algn="just"/>
            <a:r>
              <a:rPr lang="fr-FR" dirty="0" smtClean="0"/>
              <a:t>L’équipe du CAMSP s’efforce de favoriser la participation des familles à la vie de l’établissement. Des réunions régulières sous forme de temps d’échange et d’information sont organisées au long de l’année.</a:t>
            </a:r>
          </a:p>
          <a:p>
            <a:pPr lvl="1" algn="just"/>
            <a:r>
              <a:rPr lang="fr-FR" b="1" u="sng" dirty="0" smtClean="0"/>
              <a:t>Le dossier de votre enfan</a:t>
            </a:r>
            <a:r>
              <a:rPr lang="fr-FR" dirty="0" smtClean="0"/>
              <a:t>t:</a:t>
            </a:r>
          </a:p>
          <a:p>
            <a:pPr lvl="1" algn="just"/>
            <a:r>
              <a:rPr lang="fr-FR" dirty="0" smtClean="0"/>
              <a:t>L’établissement utilise un dossier informatisé.</a:t>
            </a:r>
          </a:p>
          <a:p>
            <a:pPr lvl="1" algn="just"/>
            <a:r>
              <a:rPr lang="fr-FR" dirty="0" smtClean="0"/>
              <a:t>La communication des données concernant l’enfant s’effectue dans le respect des préconisations prévues dans la Charte des Droits et Libertés (en annexe).Ces informations sont strictement confidentielles: les données médicales sont protégées par le secret médical, les autres données sont protégés par le secret professionnel auquel est soumis l’ensemble des intervenant du CAMSP.</a:t>
            </a:r>
          </a:p>
          <a:p>
            <a:pPr lvl="1" algn="just"/>
            <a:r>
              <a:rPr lang="fr-FR" u="sng" dirty="0" smtClean="0"/>
              <a:t>L’accès au dossier </a:t>
            </a:r>
            <a:r>
              <a:rPr lang="fr-FR" dirty="0" smtClean="0"/>
              <a:t>est possible sur demande du représentant légal de l’enfant. Une demande écrite doit être adressée au médecin pour les données à caractère médical et au directeur pour les autres données. L’usager est propriétaire de son dossier. Le délais de prévenance est de trois semaines.</a:t>
            </a:r>
          </a:p>
          <a:p>
            <a:pPr lvl="1" algn="just"/>
            <a:r>
              <a:rPr lang="fr-FR" dirty="0" smtClean="0"/>
              <a:t>Le dossier est consultable sur place. Vous pouvez en demander une copie. L’accompagnement dans la lecture du dossier par une personne de l’équipe peut vous être proposé. Vous êtes libre de refuser.</a:t>
            </a:r>
          </a:p>
          <a:p>
            <a:pPr lvl="1" algn="just"/>
            <a:r>
              <a:rPr lang="fr-FR" u="sng" dirty="0" smtClean="0"/>
              <a:t>Le droit à recours</a:t>
            </a:r>
            <a:r>
              <a:rPr lang="fr-FR" dirty="0" smtClean="0"/>
              <a:t>:</a:t>
            </a:r>
          </a:p>
          <a:p>
            <a:pPr lvl="1" algn="just"/>
            <a:r>
              <a:rPr lang="fr-FR" dirty="0" smtClean="0"/>
              <a:t>En cas de réclamation, de contestation ou si vous estimez que vos droits ne sont pas garantis, vous pouvez vous adresser au directeur ou faire appel au médiateur départemental. Vous avez accès aux coordonnées du médiateur de votre département avec le lien suivant:</a:t>
            </a:r>
          </a:p>
          <a:p>
            <a:pPr lvl="1" algn="just"/>
            <a:r>
              <a:rPr lang="fr-FR" dirty="0"/>
              <a:t>http://www.ars.auvergne-rhone-alpes.sante.fr/La-personne-qualifiee.172858.0.html</a:t>
            </a:r>
          </a:p>
          <a:p>
            <a:pPr marL="15875" lvl="3" indent="0" algn="just">
              <a:buNone/>
            </a:pPr>
            <a:endParaRPr lang="fr-FR" dirty="0" smtClean="0"/>
          </a:p>
          <a:p>
            <a:pPr lvl="3"/>
            <a:endParaRPr lang="fr-FR" dirty="0"/>
          </a:p>
          <a:p>
            <a:pPr lvl="3"/>
            <a:endParaRPr lang="fr-FR" dirty="0" smtClean="0"/>
          </a:p>
        </p:txBody>
      </p:sp>
    </p:spTree>
    <p:extLst>
      <p:ext uri="{BB962C8B-B14F-4D97-AF65-F5344CB8AC3E}">
        <p14:creationId xmlns:p14="http://schemas.microsoft.com/office/powerpoint/2010/main" val="689761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540147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352</TotalTime>
  <Words>951</Words>
  <Application>Microsoft Office PowerPoint</Application>
  <PresentationFormat>Personnalisé</PresentationFormat>
  <Paragraphs>95</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Résonance Publique</dc:creator>
  <cp:lastModifiedBy>c.moraillon-bochon</cp:lastModifiedBy>
  <cp:revision>40</cp:revision>
  <cp:lastPrinted>2016-02-02T08:47:16Z</cp:lastPrinted>
  <dcterms:created xsi:type="dcterms:W3CDTF">2015-12-14T11:15:31Z</dcterms:created>
  <dcterms:modified xsi:type="dcterms:W3CDTF">2016-10-07T16:08:06Z</dcterms:modified>
</cp:coreProperties>
</file>