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3533"/>
    <a:srgbClr val="501F50"/>
    <a:srgbClr val="DD7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3" d="100"/>
          <a:sy n="73" d="100"/>
        </p:scale>
        <p:origin x="-930" y="-42"/>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
    <p:spTree>
      <p:nvGrpSpPr>
        <p:cNvPr id="1" name=""/>
        <p:cNvGrpSpPr/>
        <p:nvPr/>
      </p:nvGrpSpPr>
      <p:grpSpPr>
        <a:xfrm>
          <a:off x="0" y="0"/>
          <a:ext cx="0" cy="0"/>
          <a:chOff x="0" y="0"/>
          <a:chExt cx="0" cy="0"/>
        </a:xfrm>
      </p:grpSpPr>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 y="-1"/>
            <a:ext cx="10691053" cy="7584929"/>
          </a:xfrm>
          <a:prstGeom prst="rect">
            <a:avLst/>
          </a:prstGeom>
        </p:spPr>
      </p:pic>
    </p:spTree>
    <p:extLst>
      <p:ext uri="{BB962C8B-B14F-4D97-AF65-F5344CB8AC3E}">
        <p14:creationId xmlns:p14="http://schemas.microsoft.com/office/powerpoint/2010/main" val="213429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érieur">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69" y="-1"/>
            <a:ext cx="10682344" cy="7578751"/>
          </a:xfrm>
          <a:prstGeom prst="rect">
            <a:avLst/>
          </a:prstGeom>
        </p:spPr>
      </p:pic>
    </p:spTree>
    <p:extLst>
      <p:ext uri="{BB962C8B-B14F-4D97-AF65-F5344CB8AC3E}">
        <p14:creationId xmlns:p14="http://schemas.microsoft.com/office/powerpoint/2010/main" val="21833150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0" tIns="45720" rIns="91440" bIns="45720" rtlCol="0">
            <a:normAutofit/>
          </a:bodyPr>
          <a:lstStyle/>
          <a:p>
            <a:pPr lvl="0"/>
            <a:r>
              <a:rPr lang="fr-FR" dirty="0" smtClean="0"/>
              <a:t>―</a:t>
            </a:r>
          </a:p>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84BDF9E-F320-4783-964C-40EBFB4FD6A0}" type="datetimeFigureOut">
              <a:rPr lang="fr-FR" smtClean="0"/>
              <a:t>07/10/2016</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62BE8F8C-A057-4A91-B157-8AD78CD4345B}" type="slidenum">
              <a:rPr lang="fr-FR" smtClean="0"/>
              <a:t>‹N°›</a:t>
            </a:fld>
            <a:endParaRPr lang="fr-FR"/>
          </a:p>
        </p:txBody>
      </p:sp>
    </p:spTree>
    <p:extLst>
      <p:ext uri="{BB962C8B-B14F-4D97-AF65-F5344CB8AC3E}">
        <p14:creationId xmlns:p14="http://schemas.microsoft.com/office/powerpoint/2010/main" val="104303482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0" indent="0" algn="l" defTabSz="1007943" rtl="0" eaLnBrk="1" latinLnBrk="0" hangingPunct="1">
        <a:lnSpc>
          <a:spcPct val="90000"/>
        </a:lnSpc>
        <a:spcBef>
          <a:spcPts val="0"/>
        </a:spcBef>
        <a:buFontTx/>
        <a:buNone/>
        <a:defRPr sz="1900" kern="1200">
          <a:solidFill>
            <a:srgbClr val="A73533"/>
          </a:solidFill>
          <a:latin typeface="Blogger Sans" panose="02000506030000020004" pitchFamily="2" charset="0"/>
          <a:ea typeface="Blogger Sans" panose="02000506030000020004" pitchFamily="2"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Clr>
          <a:srgbClr val="501F50"/>
        </a:buClr>
        <a:buFont typeface="Blogger Sans" panose="02000506030000020004" pitchFamily="2"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5250" indent="-95250"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mailto:a.bon@lespep69.org" TargetMode="External"/><Relationship Id="rId13" Type="http://schemas.openxmlformats.org/officeDocument/2006/relationships/hyperlink" Target="mailto:f.riou@lespep69.org" TargetMode="External"/><Relationship Id="rId3" Type="http://schemas.openxmlformats.org/officeDocument/2006/relationships/hyperlink" Target="mailto:c.moraillon-bochon@lespep69.org" TargetMode="External"/><Relationship Id="rId7" Type="http://schemas.openxmlformats.org/officeDocument/2006/relationships/hyperlink" Target="mailto:a.fer@lespep69.org" TargetMode="External"/><Relationship Id="rId12" Type="http://schemas.openxmlformats.org/officeDocument/2006/relationships/hyperlink" Target="mailto:n.grairi@lespep69.org" TargetMode="External"/><Relationship Id="rId2" Type="http://schemas.openxmlformats.org/officeDocument/2006/relationships/hyperlink" Target="mailto:e.cornillon@lespep69.org" TargetMode="External"/><Relationship Id="rId1" Type="http://schemas.openxmlformats.org/officeDocument/2006/relationships/slideLayout" Target="../slideLayouts/slideLayout2.xml"/><Relationship Id="rId6" Type="http://schemas.openxmlformats.org/officeDocument/2006/relationships/hyperlink" Target="mailto:n.lepage@lespep69.org" TargetMode="External"/><Relationship Id="rId11" Type="http://schemas.openxmlformats.org/officeDocument/2006/relationships/hyperlink" Target="mailto:f.gardes@lespep69.org" TargetMode="External"/><Relationship Id="rId5" Type="http://schemas.openxmlformats.org/officeDocument/2006/relationships/hyperlink" Target="mailto:v.morra@lespep69.org" TargetMode="External"/><Relationship Id="rId10" Type="http://schemas.openxmlformats.org/officeDocument/2006/relationships/hyperlink" Target="mailto:n.bourdon@lespep69.org" TargetMode="External"/><Relationship Id="rId4" Type="http://schemas.openxmlformats.org/officeDocument/2006/relationships/hyperlink" Target="mailto:d.van-hezel@lespep69.org" TargetMode="External"/><Relationship Id="rId9" Type="http://schemas.openxmlformats.org/officeDocument/2006/relationships/hyperlink" Target="mailto:a.plaza@lespep69.org" TargetMode="External"/><Relationship Id="rId14" Type="http://schemas.openxmlformats.org/officeDocument/2006/relationships/hyperlink" Target="mailto:h.messari@lespep69.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92480" y="1402080"/>
            <a:ext cx="9083040" cy="4031873"/>
          </a:xfrm>
          <a:prstGeom prst="rect">
            <a:avLst/>
          </a:prstGeom>
          <a:noFill/>
        </p:spPr>
        <p:txBody>
          <a:bodyPr wrap="square" rtlCol="0">
            <a:spAutoFit/>
          </a:bodyPr>
          <a:lstStyle/>
          <a:p>
            <a:r>
              <a:rPr lang="fr-FR" dirty="0" smtClean="0">
                <a:solidFill>
                  <a:srgbClr val="A73533"/>
                </a:solidFill>
                <a:latin typeface="Blogger Sans Medium" panose="02000506030000020004" pitchFamily="2" charset="0"/>
                <a:ea typeface="Blogger Sans Medium" panose="02000506030000020004" pitchFamily="2" charset="0"/>
              </a:rPr>
              <a:t>MODE D’EMPLOI DU LIVRET D’ACCUEIL MODIFIABLE</a:t>
            </a:r>
          </a:p>
          <a:p>
            <a:endParaRPr lang="fr-FR" sz="1400" dirty="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Pensez à « enregistrer sous » le document avant tout travail sur le fichier pour conserver ce modèle tel quel.</a:t>
            </a:r>
          </a:p>
          <a:p>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Le document est monté sur un format A4 recto/verso pour faciliter l’export en PDF et l’impression en interne.</a:t>
            </a:r>
          </a:p>
          <a:p>
            <a:pPr marL="285750" indent="-285750">
              <a:buFontTx/>
              <a:buChar char="-"/>
            </a:pPr>
            <a:endParaRPr lang="fr-FR" sz="1400" dirty="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Il y a donc 1 diapositive pour la couverture, et 1 autre pour l’intérieur. Les dispositions correspondantes ont été créées dans le masque (fond graphique du document).</a:t>
            </a:r>
          </a:p>
          <a:p>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Le pli et les marges à respecter pour la mise en page sont matérialisés par un trait vertical gris clair : bien pensez à les supprimer du fichier avant de faire le PDF et l’impression. Idem pour cette diapositive de mode d’emploi.</a:t>
            </a:r>
          </a:p>
          <a:p>
            <a:pPr marL="285750" indent="-285750">
              <a:buFontTx/>
              <a:buChar char="-"/>
            </a:pPr>
            <a:endParaRPr lang="fr-FR" sz="1400" dirty="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Les blocs de contenus types ont été créés, maintenant à vous de les dupliquer/déplacer à votre convenance pour créer votre livret d’accueil.</a:t>
            </a:r>
          </a:p>
          <a:p>
            <a:pPr marL="285750" indent="-285750">
              <a:buFontTx/>
              <a:buChar char="-"/>
            </a:pPr>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Il suffit de copier-coller le bloc pour les parties organisées sur 1 colonne.</a:t>
            </a:r>
          </a:p>
          <a:p>
            <a:endParaRPr lang="fr-FR" sz="1400" dirty="0" smtClean="0">
              <a:latin typeface="Blogger Sans" panose="02000506030000020004" pitchFamily="2" charset="0"/>
              <a:ea typeface="Blogger Sans" panose="02000506030000020004" pitchFamily="2" charset="0"/>
            </a:endParaRPr>
          </a:p>
          <a:p>
            <a:pPr marL="285750" indent="-285750">
              <a:buFontTx/>
              <a:buChar char="-"/>
            </a:pPr>
            <a:r>
              <a:rPr lang="fr-FR" sz="1400" dirty="0" smtClean="0">
                <a:latin typeface="Blogger Sans" panose="02000506030000020004" pitchFamily="2" charset="0"/>
                <a:ea typeface="Blogger Sans" panose="02000506030000020004" pitchFamily="2" charset="0"/>
              </a:rPr>
              <a:t>Pour les parties organisées en 2 colonnes, il faut copier-coller séparément le titre et le contenu en 2 colonnes.</a:t>
            </a:r>
            <a:endParaRPr lang="fr-FR" sz="1400" dirty="0">
              <a:latin typeface="Blogger Sans" panose="02000506030000020004" pitchFamily="2" charset="0"/>
              <a:ea typeface="Blogger Sans" panose="02000506030000020004" pitchFamily="2" charset="0"/>
            </a:endParaRPr>
          </a:p>
        </p:txBody>
      </p:sp>
    </p:spTree>
    <p:extLst>
      <p:ext uri="{BB962C8B-B14F-4D97-AF65-F5344CB8AC3E}">
        <p14:creationId xmlns:p14="http://schemas.microsoft.com/office/powerpoint/2010/main" val="318123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p:cNvCxnSpPr/>
          <p:nvPr/>
        </p:nvCxnSpPr>
        <p:spPr>
          <a:xfrm flipH="1">
            <a:off x="5354425" y="-122548"/>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 Placeholder 2"/>
          <p:cNvSpPr txBox="1">
            <a:spLocks/>
          </p:cNvSpPr>
          <p:nvPr/>
        </p:nvSpPr>
        <p:spPr>
          <a:xfrm>
            <a:off x="5726150" y="2205872"/>
            <a:ext cx="4628341" cy="2165158"/>
          </a:xfrm>
          <a:prstGeom prst="rect">
            <a:avLst/>
          </a:prstGeom>
        </p:spPr>
        <p:txBody>
          <a:bodyPr vert="horz" lIns="0" tIns="45720" rIns="91440" bIns="45720" rtlCol="0">
            <a:normAutofit fontScale="92500" lnSpcReduction="10000"/>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dirty="0" smtClean="0">
                <a:solidFill>
                  <a:srgbClr val="A73533"/>
                </a:solidFill>
              </a:rPr>
              <a:t>―</a:t>
            </a:r>
          </a:p>
          <a:p>
            <a:r>
              <a:rPr lang="fr-FR" dirty="0" smtClean="0">
                <a:solidFill>
                  <a:srgbClr val="A73533"/>
                </a:solidFill>
                <a:latin typeface="Blogger Sans" panose="02000506030000020004" pitchFamily="2" charset="0"/>
                <a:ea typeface="Blogger Sans" panose="02000506030000020004" pitchFamily="2" charset="0"/>
              </a:rPr>
              <a:t>PRESENTATION</a:t>
            </a:r>
          </a:p>
          <a:p>
            <a:pPr lvl="1" algn="just"/>
            <a:r>
              <a:rPr lang="fr-FR" sz="1000" dirty="0"/>
              <a:t>Afin de faciliter votre accueil, nous avons rédigé ce livret qui vous présente le CAMSP et l’organisation de l’accompagnement de votre enfant.</a:t>
            </a:r>
          </a:p>
          <a:p>
            <a:pPr lvl="1" algn="just"/>
            <a:r>
              <a:rPr lang="fr-FR" sz="1000" dirty="0"/>
              <a:t>Le CAMSP pour déficients </a:t>
            </a:r>
            <a:r>
              <a:rPr lang="fr-FR" sz="1000" dirty="0" smtClean="0"/>
              <a:t>visuels </a:t>
            </a:r>
            <a:r>
              <a:rPr lang="fr-FR" sz="1000" dirty="0"/>
              <a:t>est géré par l’association des Pupilles de l’Enseignement Publique du </a:t>
            </a:r>
            <a:r>
              <a:rPr lang="fr-FR" sz="1000" dirty="0" smtClean="0"/>
              <a:t>Rhône  métropole de Lyon </a:t>
            </a:r>
            <a:r>
              <a:rPr lang="fr-FR" sz="1000" dirty="0"/>
              <a:t>(PEP </a:t>
            </a:r>
            <a:r>
              <a:rPr lang="fr-FR" sz="1000" dirty="0" smtClean="0"/>
              <a:t>69/ML)  </a:t>
            </a:r>
            <a:r>
              <a:rPr lang="fr-FR" sz="1000" dirty="0"/>
              <a:t>dont les valeurs fondamentales </a:t>
            </a:r>
            <a:r>
              <a:rPr lang="fr-FR" sz="1000" dirty="0" smtClean="0"/>
              <a:t>sont </a:t>
            </a:r>
            <a:r>
              <a:rPr lang="fr-FR" sz="1000" dirty="0"/>
              <a:t>la solidarité et la laïcité.</a:t>
            </a:r>
          </a:p>
          <a:p>
            <a:pPr lvl="1" algn="just"/>
            <a:r>
              <a:rPr lang="fr-FR" sz="1000" dirty="0"/>
              <a:t>Il s’adresse à des enfants de 0 à 6 ans </a:t>
            </a:r>
            <a:r>
              <a:rPr lang="fr-FR" sz="1000" dirty="0" smtClean="0"/>
              <a:t>avec déficience visuelle de </a:t>
            </a:r>
            <a:r>
              <a:rPr lang="fr-FR" sz="1000" dirty="0"/>
              <a:t>la région Rhône Alpes.</a:t>
            </a:r>
          </a:p>
          <a:p>
            <a:pPr lvl="1" algn="just"/>
            <a:r>
              <a:rPr lang="fr-FR" sz="1000" dirty="0"/>
              <a:t>Les enfants et leurs parents sont accueillis une ou plusieurs fois par semaine pour des soins, des consultations ou des séances.</a:t>
            </a:r>
          </a:p>
          <a:p>
            <a:pPr lvl="1" algn="just"/>
            <a:r>
              <a:rPr lang="fr-FR" sz="1000" dirty="0"/>
              <a:t>Le CAMSP est ouvert du lundi au vendredi de 8h30 à 17h</a:t>
            </a:r>
          </a:p>
          <a:p>
            <a:pPr lvl="1" algn="just"/>
            <a:r>
              <a:rPr lang="fr-FR" sz="1000" dirty="0"/>
              <a:t>Il est fermé pendant une partie des vacances scolaires. Un affichage en salle d’attente vous informera des dates de fermeture </a:t>
            </a:r>
            <a:endParaRPr lang="fr-FR" dirty="0"/>
          </a:p>
          <a:p>
            <a:pPr lvl="3"/>
            <a:endParaRPr lang="fr-FR" dirty="0" smtClean="0"/>
          </a:p>
        </p:txBody>
      </p:sp>
      <p:sp>
        <p:nvSpPr>
          <p:cNvPr id="15" name="Text Placeholder 2"/>
          <p:cNvSpPr txBox="1">
            <a:spLocks/>
          </p:cNvSpPr>
          <p:nvPr/>
        </p:nvSpPr>
        <p:spPr>
          <a:xfrm>
            <a:off x="5726149" y="4200909"/>
            <a:ext cx="4628342" cy="672310"/>
          </a:xfrm>
          <a:prstGeom prst="rect">
            <a:avLst/>
          </a:prstGeom>
        </p:spPr>
        <p:txBody>
          <a:bodyPr vert="horz" lIns="0" tIns="45720" rIns="91440" bIns="45720" rtlCol="0">
            <a:norm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dirty="0" smtClean="0">
                <a:solidFill>
                  <a:srgbClr val="A73533"/>
                </a:solidFill>
              </a:rPr>
              <a:t>―</a:t>
            </a:r>
          </a:p>
          <a:p>
            <a:r>
              <a:rPr lang="fr-FR" dirty="0" smtClean="0">
                <a:solidFill>
                  <a:srgbClr val="A73533"/>
                </a:solidFill>
                <a:latin typeface="Blogger Sans" panose="02000506030000020004" pitchFamily="2" charset="0"/>
                <a:ea typeface="Blogger Sans" panose="02000506030000020004" pitchFamily="2" charset="0"/>
              </a:rPr>
              <a:t>PROCEDURE D’ACCUEIL</a:t>
            </a:r>
            <a:endParaRPr lang="fr-FR" dirty="0">
              <a:solidFill>
                <a:srgbClr val="A73533"/>
              </a:solidFill>
            </a:endParaRPr>
          </a:p>
        </p:txBody>
      </p:sp>
      <p:sp>
        <p:nvSpPr>
          <p:cNvPr id="16" name="Text Placeholder 2"/>
          <p:cNvSpPr txBox="1">
            <a:spLocks/>
          </p:cNvSpPr>
          <p:nvPr/>
        </p:nvSpPr>
        <p:spPr>
          <a:xfrm>
            <a:off x="5726150" y="4811234"/>
            <a:ext cx="4628341" cy="1896386"/>
          </a:xfrm>
          <a:prstGeom prst="rect">
            <a:avLst/>
          </a:prstGeom>
        </p:spPr>
        <p:txBody>
          <a:bodyPr vert="horz" lIns="0" tIns="45720" rIns="91440" bIns="45720" numCol="2" spcCol="180000" rtlCol="0">
            <a:no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lvl="1" algn="just"/>
            <a:r>
              <a:rPr lang="fr-FR" dirty="0">
                <a:latin typeface="Blogger Sans Medium" panose="02000506030000020004"/>
              </a:rPr>
              <a:t>Le CAMSP est un établissement en libre accès. Aucune notification CDAPH n’est nécessaire pour bénéficier des prestations.</a:t>
            </a:r>
          </a:p>
          <a:p>
            <a:pPr lvl="1" algn="just"/>
            <a:r>
              <a:rPr lang="fr-FR" dirty="0">
                <a:latin typeface="Blogger Sans Medium" panose="02000506030000020004"/>
              </a:rPr>
              <a:t>Suite à une demande, un premier rendez vous est organisé avec le médecin puis la directrice. </a:t>
            </a:r>
          </a:p>
          <a:p>
            <a:pPr lvl="1" algn="just"/>
            <a:r>
              <a:rPr lang="fr-FR" dirty="0">
                <a:latin typeface="Blogger Sans Medium" panose="02000506030000020004"/>
              </a:rPr>
              <a:t>Il est ensuite proposé une rencontre avec la psychologue puis l’assistante sociale. </a:t>
            </a:r>
          </a:p>
          <a:p>
            <a:pPr lvl="1" algn="just"/>
            <a:r>
              <a:rPr lang="fr-FR" dirty="0">
                <a:latin typeface="Blogger Sans Medium" panose="02000506030000020004"/>
              </a:rPr>
              <a:t>Enfin, des bilans et séances avec d’autres professionnels seront </a:t>
            </a:r>
            <a:r>
              <a:rPr lang="fr-FR" dirty="0" smtClean="0">
                <a:latin typeface="Blogger Sans Medium" panose="02000506030000020004"/>
              </a:rPr>
              <a:t>programmés </a:t>
            </a:r>
            <a:r>
              <a:rPr lang="fr-FR" dirty="0">
                <a:latin typeface="Blogger Sans Medium" panose="02000506030000020004"/>
              </a:rPr>
              <a:t>dans le but d’élaborer le projet individualisé d’accompagnement de votre enfant. Ce projet précisera les objectifs fixés conjointement et les modalités d’intervention du CAMSP. </a:t>
            </a:r>
          </a:p>
          <a:p>
            <a:pPr lvl="1" algn="just"/>
            <a:r>
              <a:rPr lang="fr-FR" dirty="0">
                <a:latin typeface="Blogger Sans Medium" panose="02000506030000020004"/>
              </a:rPr>
              <a:t>Au cours du suivi, des bilans complémentaires peuvent être demandés. Le projet individualisé, discuté avec la famille est réactualisé 1 fois par an</a:t>
            </a:r>
            <a:r>
              <a:rPr lang="fr-FR" dirty="0" smtClean="0">
                <a:latin typeface="Blogger Sans Medium" panose="02000506030000020004"/>
              </a:rPr>
              <a:t>.</a:t>
            </a:r>
            <a:endParaRPr lang="fr-FR" dirty="0">
              <a:latin typeface="Blogger Sans Medium" panose="02000506030000020004"/>
            </a:endParaRPr>
          </a:p>
          <a:p>
            <a:pPr lvl="1" algn="just"/>
            <a:endParaRPr lang="fr-FR" dirty="0" smtClean="0">
              <a:latin typeface="Blogger Sans Medium" panose="02000506030000020004"/>
            </a:endParaRPr>
          </a:p>
          <a:p>
            <a:pPr lvl="1" algn="just"/>
            <a:endParaRPr lang="fr-FR" dirty="0">
              <a:latin typeface="Blogger Sans Medium" panose="02000506030000020004"/>
            </a:endParaRPr>
          </a:p>
          <a:p>
            <a:pPr lvl="1" algn="just"/>
            <a:endParaRPr lang="fr-FR" dirty="0" smtClean="0">
              <a:latin typeface="Blogger Sans Medium" panose="02000506030000020004"/>
            </a:endParaRPr>
          </a:p>
          <a:p>
            <a:pPr lvl="1" algn="just"/>
            <a:endParaRPr lang="fr-FR" dirty="0">
              <a:latin typeface="Blogger Sans Medium" panose="02000506030000020004"/>
            </a:endParaRPr>
          </a:p>
          <a:p>
            <a:pPr lvl="1" algn="just"/>
            <a:r>
              <a:rPr lang="fr-FR" dirty="0" smtClean="0">
                <a:latin typeface="Blogger Sans Medium" panose="02000506030000020004"/>
              </a:rPr>
              <a:t>Au moment </a:t>
            </a:r>
            <a:r>
              <a:rPr lang="fr-FR" dirty="0">
                <a:latin typeface="Blogger Sans Medium" panose="02000506030000020004"/>
              </a:rPr>
              <a:t>de l’inscription de votre enfant, plusieurs documents règlementaires vous seront remis:</a:t>
            </a:r>
          </a:p>
          <a:p>
            <a:pPr marL="171450" lvl="1" indent="-171450" algn="just">
              <a:buFont typeface="Arial" panose="020B0604020202020204" pitchFamily="34" charset="0"/>
              <a:buChar char="•"/>
            </a:pPr>
            <a:r>
              <a:rPr lang="fr-FR" dirty="0">
                <a:latin typeface="Blogger Sans Medium" panose="02000506030000020004"/>
              </a:rPr>
              <a:t>Le livret d’accueil</a:t>
            </a:r>
          </a:p>
          <a:p>
            <a:pPr marL="171450" lvl="1" indent="-171450" algn="just">
              <a:buFont typeface="Arial" panose="020B0604020202020204" pitchFamily="34" charset="0"/>
              <a:buChar char="•"/>
            </a:pPr>
            <a:r>
              <a:rPr lang="fr-FR" dirty="0">
                <a:latin typeface="Blogger Sans Medium" panose="02000506030000020004"/>
              </a:rPr>
              <a:t>La charte des droits et liberté de la personne accueillie</a:t>
            </a:r>
          </a:p>
          <a:p>
            <a:pPr marL="171450" lvl="1" indent="-171450" algn="just">
              <a:buFont typeface="Arial" panose="020B0604020202020204" pitchFamily="34" charset="0"/>
              <a:buChar char="•"/>
            </a:pPr>
            <a:r>
              <a:rPr lang="fr-FR" dirty="0">
                <a:latin typeface="Blogger Sans Medium" panose="02000506030000020004"/>
              </a:rPr>
              <a:t>Le règlement de fonctionnement</a:t>
            </a:r>
          </a:p>
          <a:p>
            <a:pPr marL="171450" lvl="1" indent="-171450" algn="just">
              <a:buFont typeface="Arial" panose="020B0604020202020204" pitchFamily="34" charset="0"/>
              <a:buChar char="•"/>
            </a:pPr>
            <a:r>
              <a:rPr lang="fr-FR" dirty="0">
                <a:latin typeface="Blogger Sans Medium" panose="02000506030000020004"/>
              </a:rPr>
              <a:t>Le document individuel de prise en charge</a:t>
            </a:r>
          </a:p>
          <a:p>
            <a:pPr marL="15875" lvl="3" indent="0" algn="just">
              <a:buNone/>
            </a:pPr>
            <a:endParaRPr lang="fr-FR" dirty="0">
              <a:latin typeface="Blogger Sans Medium" panose="02000506030000020004"/>
            </a:endParaRPr>
          </a:p>
          <a:p>
            <a:pPr lvl="3"/>
            <a:endParaRPr lang="fr-FR" dirty="0">
              <a:latin typeface="Blogger Sans Medium" panose="02000506030000020004"/>
            </a:endParaRPr>
          </a:p>
          <a:p>
            <a:pPr lvl="3"/>
            <a:endParaRPr lang="fr-FR" dirty="0">
              <a:latin typeface="Blogger Sans Medium" panose="02000506030000020004"/>
            </a:endParaRPr>
          </a:p>
          <a:p>
            <a:pPr marL="15875" lvl="3" indent="0">
              <a:buNone/>
            </a:pPr>
            <a:endParaRPr lang="fr-FR" dirty="0">
              <a:latin typeface="Blogger Sans Medium" panose="02000506030000020004"/>
            </a:endParaRPr>
          </a:p>
          <a:p>
            <a:pPr lvl="3"/>
            <a:endParaRPr lang="fr-FR" dirty="0">
              <a:latin typeface="Blogger Sans Medium" panose="02000506030000020004"/>
            </a:endParaRPr>
          </a:p>
          <a:p>
            <a:pPr lvl="3"/>
            <a:endParaRPr lang="fr-FR" dirty="0">
              <a:latin typeface="Blogger Sans Medium" panose="02000506030000020004"/>
            </a:endParaRPr>
          </a:p>
          <a:p>
            <a:pPr marL="15875" lvl="3" indent="0">
              <a:buNone/>
            </a:pPr>
            <a:endParaRPr lang="fr-FR" dirty="0" smtClean="0">
              <a:latin typeface="Blogger Sans Medium" panose="02000506030000020004"/>
            </a:endParaRPr>
          </a:p>
          <a:p>
            <a:pPr lvl="3"/>
            <a:endParaRPr lang="fr-FR" dirty="0">
              <a:latin typeface="Blogger Sans Medium" panose="02000506030000020004"/>
            </a:endParaRPr>
          </a:p>
          <a:p>
            <a:pPr lvl="3"/>
            <a:endParaRPr lang="fr-FR" dirty="0" smtClean="0">
              <a:latin typeface="Blogger Sans Medium" panose="02000506030000020004"/>
            </a:endParaRPr>
          </a:p>
        </p:txBody>
      </p:sp>
      <p:cxnSp>
        <p:nvCxnSpPr>
          <p:cNvPr id="17" name="Connecteur droit 16"/>
          <p:cNvCxnSpPr/>
          <p:nvPr/>
        </p:nvCxnSpPr>
        <p:spPr>
          <a:xfrm flipH="1">
            <a:off x="403602" y="-122549"/>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H="1">
            <a:off x="5716513" y="444766"/>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03602" y="5992461"/>
            <a:ext cx="5343525" cy="800219"/>
          </a:xfrm>
          <a:prstGeom prst="rect">
            <a:avLst/>
          </a:prstGeom>
        </p:spPr>
        <p:txBody>
          <a:bodyPr>
            <a:spAutoFit/>
          </a:bodyPr>
          <a:lstStyle/>
          <a:p>
            <a:r>
              <a:rPr lang="fr-FR" sz="900" dirty="0" smtClean="0">
                <a:solidFill>
                  <a:srgbClr val="501F50"/>
                </a:solidFill>
                <a:latin typeface="Blogger Sans Medium" panose="02000506030000020004" pitchFamily="2" charset="0"/>
                <a:ea typeface="Blogger Sans Medium" panose="02000506030000020004" pitchFamily="2" charset="0"/>
              </a:rPr>
              <a:t>Version  octobre </a:t>
            </a:r>
            <a:r>
              <a:rPr lang="fr-FR" sz="900" dirty="0">
                <a:solidFill>
                  <a:srgbClr val="501F50"/>
                </a:solidFill>
                <a:latin typeface="Blogger Sans Medium" panose="02000506030000020004" pitchFamily="2" charset="0"/>
                <a:ea typeface="Blogger Sans Medium" panose="02000506030000020004" pitchFamily="2" charset="0"/>
              </a:rPr>
              <a:t>2016</a:t>
            </a:r>
          </a:p>
          <a:p>
            <a:endParaRPr lang="fr-FR" dirty="0"/>
          </a:p>
          <a:p>
            <a:endParaRPr lang="fr-FR" dirty="0"/>
          </a:p>
        </p:txBody>
      </p:sp>
    </p:spTree>
    <p:extLst>
      <p:ext uri="{BB962C8B-B14F-4D97-AF65-F5344CB8AC3E}">
        <p14:creationId xmlns:p14="http://schemas.microsoft.com/office/powerpoint/2010/main" val="308749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p:cNvCxnSpPr/>
          <p:nvPr/>
        </p:nvCxnSpPr>
        <p:spPr>
          <a:xfrm flipH="1">
            <a:off x="5354425" y="-122548"/>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 name="Connecteur droit 2"/>
          <p:cNvCxnSpPr/>
          <p:nvPr/>
        </p:nvCxnSpPr>
        <p:spPr>
          <a:xfrm flipH="1">
            <a:off x="412311" y="-122549"/>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 name="Connecteur droit 3"/>
          <p:cNvCxnSpPr/>
          <p:nvPr/>
        </p:nvCxnSpPr>
        <p:spPr>
          <a:xfrm flipH="1">
            <a:off x="5720185" y="-122549"/>
            <a:ext cx="2" cy="78525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 name="Text Placeholder 2"/>
          <p:cNvSpPr txBox="1">
            <a:spLocks/>
          </p:cNvSpPr>
          <p:nvPr/>
        </p:nvSpPr>
        <p:spPr>
          <a:xfrm>
            <a:off x="5699446" y="1310325"/>
            <a:ext cx="4628341" cy="5090475"/>
          </a:xfrm>
          <a:prstGeom prst="rect">
            <a:avLst/>
          </a:prstGeom>
        </p:spPr>
        <p:txBody>
          <a:bodyPr vert="horz" lIns="0" tIns="45720" rIns="91440" bIns="45720" rtlCol="0">
            <a:no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sz="900" b="1" dirty="0">
                <a:solidFill>
                  <a:srgbClr val="501F50"/>
                </a:solidFill>
                <a:latin typeface="Blogger Sans Medium" panose="02000506030000020004" pitchFamily="2" charset="0"/>
                <a:ea typeface="Blogger Sans Medium" panose="02000506030000020004" pitchFamily="2" charset="0"/>
              </a:rPr>
              <a:t>La sortie du CAMSP:</a:t>
            </a:r>
          </a:p>
          <a:p>
            <a:pPr lvl="1" algn="just"/>
            <a:r>
              <a:rPr lang="fr-FR" dirty="0"/>
              <a:t>L’arrêt de l’accompagnement se décide conjointement entre les parents et les professionnels du CAMSP DV. </a:t>
            </a:r>
          </a:p>
          <a:p>
            <a:pPr lvl="1" algn="just"/>
            <a:r>
              <a:rPr lang="fr-FR" dirty="0"/>
              <a:t>Dans l’hypothèse où les soins sont interrompus ou suspendus, une reprise ne peut avoir lieu qu’après une nouvelle concertation entre les représentants légaux de l’enfant et le médecin du CAMSP.</a:t>
            </a:r>
          </a:p>
          <a:p>
            <a:pPr lvl="1" algn="just"/>
            <a:endParaRPr lang="fr-FR" dirty="0"/>
          </a:p>
          <a:p>
            <a:pPr lvl="1" algn="just"/>
            <a:r>
              <a:rPr lang="fr-FR" b="1" u="sng" dirty="0"/>
              <a:t>Composition de l’équipe:</a:t>
            </a:r>
          </a:p>
          <a:p>
            <a:pPr marL="171450" lvl="1" indent="-171450" algn="just">
              <a:buFont typeface="Arial" panose="020B0604020202020204" pitchFamily="34" charset="0"/>
              <a:buChar char="•"/>
            </a:pPr>
            <a:r>
              <a:rPr lang="fr-FR" dirty="0"/>
              <a:t>Directrice du pôle petite enfance: Emmanuelle CORNILLON  </a:t>
            </a:r>
            <a:r>
              <a:rPr lang="fr-FR" dirty="0">
                <a:hlinkClick r:id="rId2"/>
              </a:rPr>
              <a:t>e.cornillon@lespep69.org</a:t>
            </a:r>
            <a:endParaRPr lang="fr-FR" dirty="0"/>
          </a:p>
          <a:p>
            <a:pPr marL="171450" lvl="1" indent="-171450" algn="just">
              <a:buFont typeface="Arial" panose="020B0604020202020204" pitchFamily="34" charset="0"/>
              <a:buChar char="•"/>
            </a:pPr>
            <a:r>
              <a:rPr lang="fr-FR" dirty="0"/>
              <a:t>Directrice adjointe: Cécile MORAILLON BOCHON  </a:t>
            </a:r>
            <a:r>
              <a:rPr lang="fr-FR" dirty="0">
                <a:hlinkClick r:id="rId3"/>
              </a:rPr>
              <a:t>c.moraillon-bochon@lespep69.org</a:t>
            </a:r>
            <a:endParaRPr lang="fr-FR" dirty="0"/>
          </a:p>
          <a:p>
            <a:pPr marL="171450" lvl="1" indent="-171450" algn="just">
              <a:buFont typeface="Arial" panose="020B0604020202020204" pitchFamily="34" charset="0"/>
              <a:buChar char="•"/>
            </a:pPr>
            <a:r>
              <a:rPr lang="fr-FR" dirty="0"/>
              <a:t>Médecin </a:t>
            </a:r>
            <a:r>
              <a:rPr lang="fr-FR" dirty="0" smtClean="0"/>
              <a:t>ophtalmologiste, Directeur </a:t>
            </a:r>
            <a:r>
              <a:rPr lang="fr-FR" dirty="0"/>
              <a:t>technique: Dominique VAN HEZEL </a:t>
            </a:r>
            <a:r>
              <a:rPr lang="fr-FR" dirty="0">
                <a:hlinkClick r:id="rId4"/>
              </a:rPr>
              <a:t>d.van-hezel@lespep69.org</a:t>
            </a:r>
            <a:endParaRPr lang="fr-FR" dirty="0"/>
          </a:p>
          <a:p>
            <a:pPr marL="171450" lvl="1" indent="-171450" algn="just">
              <a:buFont typeface="Arial" panose="020B0604020202020204" pitchFamily="34" charset="0"/>
              <a:buChar char="•"/>
            </a:pPr>
            <a:r>
              <a:rPr lang="fr-FR" dirty="0"/>
              <a:t>Psychologues:</a:t>
            </a:r>
          </a:p>
          <a:p>
            <a:pPr lvl="1" algn="just"/>
            <a:r>
              <a:rPr lang="fr-FR" dirty="0"/>
              <a:t>	- Aurore CHANRION </a:t>
            </a:r>
          </a:p>
          <a:p>
            <a:pPr lvl="1" algn="just"/>
            <a:r>
              <a:rPr lang="fr-FR" dirty="0"/>
              <a:t>	- Véronique MORRA </a:t>
            </a:r>
            <a:r>
              <a:rPr lang="fr-FR" dirty="0">
                <a:hlinkClick r:id="rId5"/>
              </a:rPr>
              <a:t>v.morra@lespep69.org</a:t>
            </a:r>
            <a:endParaRPr lang="fr-FR" dirty="0"/>
          </a:p>
          <a:p>
            <a:pPr marL="171450" lvl="1" indent="-171450" algn="just">
              <a:buFont typeface="Arial" panose="020B0604020202020204" pitchFamily="34" charset="0"/>
              <a:buChar char="•"/>
            </a:pPr>
            <a:r>
              <a:rPr lang="fr-FR" dirty="0"/>
              <a:t>Psychomotricienne: Nathalie LEPAGE </a:t>
            </a:r>
            <a:r>
              <a:rPr lang="fr-FR" dirty="0">
                <a:hlinkClick r:id="rId6"/>
              </a:rPr>
              <a:t>n.lepage@lespep69.org</a:t>
            </a:r>
            <a:endParaRPr lang="fr-FR" dirty="0"/>
          </a:p>
          <a:p>
            <a:pPr marL="171450" lvl="1" indent="-171450" algn="just">
              <a:buFont typeface="Arial" panose="020B0604020202020204" pitchFamily="34" charset="0"/>
              <a:buChar char="•"/>
            </a:pPr>
            <a:r>
              <a:rPr lang="fr-FR" dirty="0"/>
              <a:t>Orthophoniste: Anaïs FER </a:t>
            </a:r>
            <a:r>
              <a:rPr lang="fr-FR" dirty="0">
                <a:hlinkClick r:id="rId7"/>
              </a:rPr>
              <a:t>a.fer@lespep69.org</a:t>
            </a:r>
            <a:endParaRPr lang="fr-FR" dirty="0"/>
          </a:p>
          <a:p>
            <a:pPr marL="171450" lvl="1" indent="-171450" algn="just">
              <a:buFont typeface="Arial" panose="020B0604020202020204" pitchFamily="34" charset="0"/>
              <a:buChar char="•"/>
            </a:pPr>
            <a:r>
              <a:rPr lang="fr-FR" dirty="0"/>
              <a:t>Orthoptistes:</a:t>
            </a:r>
          </a:p>
          <a:p>
            <a:pPr lvl="1" algn="just"/>
            <a:r>
              <a:rPr lang="fr-FR" dirty="0"/>
              <a:t>	- Aurélie BON </a:t>
            </a:r>
            <a:r>
              <a:rPr lang="fr-FR" dirty="0">
                <a:hlinkClick r:id="rId8"/>
              </a:rPr>
              <a:t>a.bon@lespep69.org</a:t>
            </a:r>
            <a:endParaRPr lang="fr-FR" dirty="0"/>
          </a:p>
          <a:p>
            <a:pPr lvl="1" algn="just"/>
            <a:r>
              <a:rPr lang="fr-FR" dirty="0"/>
              <a:t>	- Amandine PLAZA </a:t>
            </a:r>
            <a:r>
              <a:rPr lang="fr-FR" dirty="0">
                <a:hlinkClick r:id="rId9"/>
              </a:rPr>
              <a:t>a.plaza@lespep69.org</a:t>
            </a:r>
            <a:endParaRPr lang="fr-FR" dirty="0"/>
          </a:p>
          <a:p>
            <a:pPr marL="171450" lvl="1" indent="-171450" algn="just">
              <a:buFont typeface="Arial" panose="020B0604020202020204" pitchFamily="34" charset="0"/>
              <a:buChar char="•"/>
            </a:pPr>
            <a:r>
              <a:rPr lang="fr-FR" dirty="0"/>
              <a:t>Educatrices de jeunes enfants:</a:t>
            </a:r>
          </a:p>
          <a:p>
            <a:pPr lvl="1" algn="just"/>
            <a:r>
              <a:rPr lang="fr-FR" dirty="0"/>
              <a:t>	- Nicole BOURDON </a:t>
            </a:r>
            <a:r>
              <a:rPr lang="fr-FR" dirty="0">
                <a:hlinkClick r:id="rId10"/>
              </a:rPr>
              <a:t>n.bourdon@lespep69.org</a:t>
            </a:r>
            <a:endParaRPr lang="fr-FR" dirty="0"/>
          </a:p>
          <a:p>
            <a:pPr lvl="1" algn="just"/>
            <a:r>
              <a:rPr lang="fr-FR" dirty="0"/>
              <a:t>	- Fabienne GARDES </a:t>
            </a:r>
            <a:r>
              <a:rPr lang="fr-FR" dirty="0">
                <a:hlinkClick r:id="rId11"/>
              </a:rPr>
              <a:t>f.gardes@lespep69.org</a:t>
            </a:r>
            <a:endParaRPr lang="fr-FR" dirty="0"/>
          </a:p>
          <a:p>
            <a:pPr lvl="1" algn="just"/>
            <a:r>
              <a:rPr lang="fr-FR" dirty="0"/>
              <a:t>	- </a:t>
            </a:r>
            <a:r>
              <a:rPr lang="fr-FR" dirty="0" err="1"/>
              <a:t>Nassira</a:t>
            </a:r>
            <a:r>
              <a:rPr lang="fr-FR" dirty="0"/>
              <a:t> GRAIRI </a:t>
            </a:r>
            <a:r>
              <a:rPr lang="fr-FR" dirty="0">
                <a:hlinkClick r:id="rId12"/>
              </a:rPr>
              <a:t>n.grairi@lespep69.org</a:t>
            </a:r>
            <a:endParaRPr lang="fr-FR" dirty="0"/>
          </a:p>
          <a:p>
            <a:pPr marL="171450" lvl="1" indent="-171450" algn="just">
              <a:buFont typeface="Arial" panose="020B0604020202020204" pitchFamily="34" charset="0"/>
              <a:buChar char="•"/>
            </a:pPr>
            <a:r>
              <a:rPr lang="fr-FR" dirty="0"/>
              <a:t>Assistante sociale: Frédérique RIOU </a:t>
            </a:r>
            <a:r>
              <a:rPr lang="fr-FR" dirty="0">
                <a:hlinkClick r:id="rId13"/>
              </a:rPr>
              <a:t>f.riou@lespep69.org</a:t>
            </a:r>
            <a:endParaRPr lang="fr-FR" dirty="0"/>
          </a:p>
          <a:p>
            <a:pPr marL="171450" lvl="1" indent="-171450" algn="just">
              <a:buFont typeface="Arial" panose="020B0604020202020204" pitchFamily="34" charset="0"/>
              <a:buChar char="•"/>
            </a:pPr>
            <a:r>
              <a:rPr lang="fr-FR" dirty="0"/>
              <a:t>Secrétaire: Hanane MESSARI </a:t>
            </a:r>
            <a:r>
              <a:rPr lang="fr-FR" dirty="0">
                <a:hlinkClick r:id="rId14"/>
              </a:rPr>
              <a:t>h.messari@lespep69.org</a:t>
            </a:r>
            <a:endParaRPr lang="fr-FR" dirty="0"/>
          </a:p>
          <a:p>
            <a:pPr marL="171450" lvl="1" indent="-171450" algn="just">
              <a:buFont typeface="Arial" panose="020B0604020202020204" pitchFamily="34" charset="0"/>
              <a:buChar char="•"/>
            </a:pPr>
            <a:endParaRPr lang="fr-FR" dirty="0" smtClean="0"/>
          </a:p>
          <a:p>
            <a:pPr lvl="1" algn="just"/>
            <a:r>
              <a:rPr lang="fr-FR" dirty="0"/>
              <a:t> </a:t>
            </a:r>
            <a:r>
              <a:rPr lang="fr-FR" dirty="0" smtClean="0"/>
              <a:t>                          </a:t>
            </a:r>
          </a:p>
          <a:p>
            <a:pPr lvl="1" algn="just"/>
            <a:endParaRPr lang="fr-FR" dirty="0" smtClean="0"/>
          </a:p>
          <a:p>
            <a:pPr lvl="1" algn="just"/>
            <a:endParaRPr lang="fr-FR" b="1" u="sng" dirty="0"/>
          </a:p>
          <a:p>
            <a:pPr lvl="3"/>
            <a:endParaRPr lang="fr-FR" dirty="0"/>
          </a:p>
        </p:txBody>
      </p:sp>
      <p:sp>
        <p:nvSpPr>
          <p:cNvPr id="6" name="Text Placeholder 2"/>
          <p:cNvSpPr txBox="1">
            <a:spLocks/>
          </p:cNvSpPr>
          <p:nvPr/>
        </p:nvSpPr>
        <p:spPr>
          <a:xfrm>
            <a:off x="412311" y="942680"/>
            <a:ext cx="4628342" cy="735291"/>
          </a:xfrm>
          <a:prstGeom prst="rect">
            <a:avLst/>
          </a:prstGeom>
        </p:spPr>
        <p:txBody>
          <a:bodyPr vert="horz" lIns="0" tIns="45720" rIns="91440" bIns="45720" rtlCol="0">
            <a:norm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dirty="0" smtClean="0">
                <a:solidFill>
                  <a:srgbClr val="A73533"/>
                </a:solidFill>
              </a:rPr>
              <a:t>―</a:t>
            </a:r>
          </a:p>
          <a:p>
            <a:r>
              <a:rPr lang="fr-FR" dirty="0" smtClean="0">
                <a:solidFill>
                  <a:srgbClr val="A73533"/>
                </a:solidFill>
                <a:latin typeface="Blogger Sans" panose="02000506030000020004" pitchFamily="2" charset="0"/>
                <a:ea typeface="Blogger Sans" panose="02000506030000020004" pitchFamily="2" charset="0"/>
              </a:rPr>
              <a:t>L’ACCOMPAGNEMENT</a:t>
            </a:r>
            <a:endParaRPr lang="fr-FR" dirty="0">
              <a:solidFill>
                <a:srgbClr val="A73533"/>
              </a:solidFill>
            </a:endParaRPr>
          </a:p>
          <a:p>
            <a:pPr lvl="3"/>
            <a:endParaRPr lang="fr-FR" dirty="0" smtClean="0"/>
          </a:p>
        </p:txBody>
      </p:sp>
      <p:sp>
        <p:nvSpPr>
          <p:cNvPr id="7" name="Text Placeholder 2"/>
          <p:cNvSpPr txBox="1">
            <a:spLocks/>
          </p:cNvSpPr>
          <p:nvPr/>
        </p:nvSpPr>
        <p:spPr>
          <a:xfrm>
            <a:off x="433052" y="1687398"/>
            <a:ext cx="4628341" cy="5590095"/>
          </a:xfrm>
          <a:prstGeom prst="rect">
            <a:avLst/>
          </a:prstGeom>
        </p:spPr>
        <p:txBody>
          <a:bodyPr vert="horz" lIns="0" tIns="45720" rIns="91440" bIns="45720" numCol="2" spcCol="180000" rtlCol="0">
            <a:noAutofit/>
          </a:bodyPr>
          <a:lstStyle>
            <a:lvl1pPr marL="0" indent="0" algn="l" defTabSz="1007943" rtl="0" eaLnBrk="1" latinLnBrk="0" hangingPunct="1">
              <a:lnSpc>
                <a:spcPct val="90000"/>
              </a:lnSpc>
              <a:spcBef>
                <a:spcPts val="0"/>
              </a:spcBef>
              <a:buFontTx/>
              <a:buNone/>
              <a:defRPr sz="1900" kern="1200">
                <a:solidFill>
                  <a:srgbClr val="DD7E00"/>
                </a:solidFill>
                <a:latin typeface="Verdana" panose="020B0604030504040204" pitchFamily="34" charset="0"/>
                <a:ea typeface="Verdana" panose="020B0604030504040204" pitchFamily="34" charset="0"/>
                <a:cs typeface="Verdana" panose="020B0604030504040204" pitchFamily="34" charset="0"/>
              </a:defRPr>
            </a:lvl1pPr>
            <a:lvl2pPr marL="0" indent="0" algn="l" defTabSz="1007943" rtl="0" eaLnBrk="1" latinLnBrk="0" hangingPunct="1">
              <a:lnSpc>
                <a:spcPct val="90000"/>
              </a:lnSpc>
              <a:spcBef>
                <a:spcPts val="551"/>
              </a:spcBef>
              <a:buFontTx/>
              <a:buNone/>
              <a:defRPr sz="900" kern="1200">
                <a:solidFill>
                  <a:srgbClr val="501F50"/>
                </a:solidFill>
                <a:latin typeface="Blogger Sans Medium" panose="02000506030000020004" pitchFamily="2" charset="0"/>
                <a:ea typeface="Blogger Sans Medium" panose="02000506030000020004" pitchFamily="2" charset="0"/>
                <a:cs typeface="+mn-cs"/>
              </a:defRPr>
            </a:lvl2pPr>
            <a:lvl3pPr marL="0" indent="0" algn="l" defTabSz="1007943" rtl="0" eaLnBrk="1" latinLnBrk="0" hangingPunct="1">
              <a:lnSpc>
                <a:spcPct val="90000"/>
              </a:lnSpc>
              <a:spcBef>
                <a:spcPts val="551"/>
              </a:spcBef>
              <a:buFontTx/>
              <a:buNone/>
              <a:defRPr sz="900" kern="1200">
                <a:solidFill>
                  <a:srgbClr val="501F50"/>
                </a:solidFill>
                <a:latin typeface="Blogger Sans" panose="02000506030000020004" pitchFamily="2" charset="0"/>
                <a:ea typeface="Blogger Sans" panose="02000506030000020004" pitchFamily="2" charset="0"/>
                <a:cs typeface="+mn-cs"/>
              </a:defRPr>
            </a:lvl3pPr>
            <a:lvl4pPr marL="93663" indent="-77788" algn="l" defTabSz="1007943" rtl="0" eaLnBrk="1" latinLnBrk="0" hangingPunct="1">
              <a:lnSpc>
                <a:spcPct val="90000"/>
              </a:lnSpc>
              <a:spcBef>
                <a:spcPts val="551"/>
              </a:spcBef>
              <a:buFont typeface="Arial" panose="020B0604020202020204" pitchFamily="34" charset="0"/>
              <a:buChar char="•"/>
              <a:defRPr sz="900" kern="1200">
                <a:solidFill>
                  <a:srgbClr val="501F50"/>
                </a:solidFill>
                <a:latin typeface="Blogger Sans" panose="02000506030000020004" pitchFamily="2" charset="0"/>
                <a:ea typeface="Blogger Sans" panose="02000506030000020004" pitchFamily="2" charset="0"/>
                <a:cs typeface="+mn-cs"/>
              </a:defRPr>
            </a:lvl4pPr>
            <a:lvl5pPr marL="93663" indent="0" algn="l" defTabSz="1007943" rtl="0" eaLnBrk="1" latinLnBrk="0" hangingPunct="1">
              <a:lnSpc>
                <a:spcPct val="90000"/>
              </a:lnSpc>
              <a:spcBef>
                <a:spcPts val="551"/>
              </a:spcBef>
              <a:buFontTx/>
              <a:buNone/>
              <a:defRPr sz="900" kern="1200">
                <a:solidFill>
                  <a:schemeClr val="tx1"/>
                </a:solidFill>
                <a:latin typeface="Blogger Sans" panose="02000506030000020004" pitchFamily="2" charset="0"/>
                <a:ea typeface="Blogger Sans" panose="02000506030000020004" pitchFamily="2" charset="0"/>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lvl="1" algn="just"/>
            <a:r>
              <a:rPr lang="fr-FR" b="1" u="sng" dirty="0">
                <a:latin typeface="Blogger Sans Medium" panose="02000506030000020004"/>
              </a:rPr>
              <a:t>Les modalités:</a:t>
            </a:r>
          </a:p>
          <a:p>
            <a:pPr lvl="1" algn="just"/>
            <a:r>
              <a:rPr lang="fr-FR" dirty="0">
                <a:latin typeface="Blogger Sans Medium" panose="02000506030000020004"/>
              </a:rPr>
              <a:t>L’équipe pluridisciplinaire propose:</a:t>
            </a:r>
          </a:p>
          <a:p>
            <a:pPr lvl="1" algn="just"/>
            <a:r>
              <a:rPr lang="fr-FR" dirty="0">
                <a:latin typeface="Blogger Sans Medium" panose="02000506030000020004"/>
              </a:rPr>
              <a:t>Des séances individuelles en présence des parents</a:t>
            </a:r>
          </a:p>
          <a:p>
            <a:pPr lvl="1" algn="just"/>
            <a:r>
              <a:rPr lang="fr-FR" dirty="0">
                <a:latin typeface="Blogger Sans Medium" panose="02000506030000020004"/>
              </a:rPr>
              <a:t>Des séances de groupe</a:t>
            </a:r>
          </a:p>
          <a:p>
            <a:pPr lvl="1" algn="just"/>
            <a:r>
              <a:rPr lang="fr-FR" dirty="0">
                <a:latin typeface="Blogger Sans Medium" panose="02000506030000020004"/>
              </a:rPr>
              <a:t>Des consultations médicales assurées par un médecin </a:t>
            </a:r>
            <a:r>
              <a:rPr lang="fr-FR" dirty="0" smtClean="0">
                <a:latin typeface="Blogger Sans Medium" panose="02000506030000020004"/>
              </a:rPr>
              <a:t>ophtalmologiste</a:t>
            </a:r>
            <a:endParaRPr lang="fr-FR" dirty="0">
              <a:latin typeface="Blogger Sans Medium" panose="02000506030000020004"/>
            </a:endParaRPr>
          </a:p>
          <a:p>
            <a:pPr lvl="1" algn="just"/>
            <a:r>
              <a:rPr lang="fr-FR" dirty="0">
                <a:latin typeface="Blogger Sans Medium" panose="02000506030000020004"/>
              </a:rPr>
              <a:t>Des rencontres avec une psychologue et l’assistante sociale</a:t>
            </a:r>
          </a:p>
          <a:p>
            <a:pPr lvl="1" algn="just"/>
            <a:r>
              <a:rPr lang="fr-FR" dirty="0">
                <a:latin typeface="Blogger Sans Medium" panose="02000506030000020004"/>
              </a:rPr>
              <a:t>Un soutien des professionnels des crèches ou des écoles maternelles où l’enfant est socialisé</a:t>
            </a:r>
          </a:p>
          <a:p>
            <a:pPr lvl="1" algn="just"/>
            <a:r>
              <a:rPr lang="fr-FR" dirty="0">
                <a:latin typeface="Blogger Sans Medium" panose="02000506030000020004"/>
              </a:rPr>
              <a:t>Des liens avec les professionnels libéraux, du secteur sanitaire ou médico-social.</a:t>
            </a:r>
          </a:p>
          <a:p>
            <a:pPr marL="15875" lvl="3" indent="0" algn="just">
              <a:buNone/>
            </a:pPr>
            <a:r>
              <a:rPr lang="fr-FR" b="1" u="sng" dirty="0">
                <a:latin typeface="Blogger Sans Medium" panose="02000506030000020004"/>
              </a:rPr>
              <a:t>Le financement:</a:t>
            </a:r>
          </a:p>
          <a:p>
            <a:pPr marL="15875" lvl="3" indent="0" algn="just">
              <a:buNone/>
            </a:pPr>
            <a:r>
              <a:rPr lang="fr-FR" dirty="0">
                <a:latin typeface="Blogger Sans Medium" panose="02000506030000020004"/>
              </a:rPr>
              <a:t>L’ARS (à hauteur de 80%) et la Métropole de Lyon (pour les 20% restant au titre des actions de dépistage et de prévention) financent le CAMSP. Les prestations sont prises en charge par la sécurité sociale et n’occasionnent aucun frais pour les familles.</a:t>
            </a:r>
          </a:p>
          <a:p>
            <a:pPr marL="15875" lvl="3" indent="0" algn="just">
              <a:buNone/>
            </a:pPr>
            <a:r>
              <a:rPr lang="fr-FR" dirty="0">
                <a:latin typeface="Blogger Sans Medium" panose="02000506030000020004"/>
              </a:rPr>
              <a:t>Les familles peuvent bénéficier d’une prise en charge des transports par l’assurance maladie, à condition que l’enfant ait obtenu du médecin conseil l’accord </a:t>
            </a:r>
            <a:r>
              <a:rPr lang="fr-FR" dirty="0" smtClean="0">
                <a:latin typeface="Blogger Sans Medium" panose="02000506030000020004"/>
              </a:rPr>
              <a:t>de prise </a:t>
            </a:r>
            <a:r>
              <a:rPr lang="fr-FR" smtClean="0">
                <a:latin typeface="Blogger Sans Medium" panose="02000506030000020004"/>
              </a:rPr>
              <a:t>en charge à </a:t>
            </a:r>
            <a:r>
              <a:rPr lang="fr-FR" dirty="0">
                <a:latin typeface="Blogger Sans Medium" panose="02000506030000020004"/>
              </a:rPr>
              <a:t>100% </a:t>
            </a:r>
            <a:r>
              <a:rPr lang="fr-FR" dirty="0" smtClean="0">
                <a:latin typeface="Blogger Sans Medium" panose="02000506030000020004"/>
              </a:rPr>
              <a:t>des soins et que le besoin soit justifié.</a:t>
            </a:r>
            <a:endParaRPr lang="fr-FR" dirty="0">
              <a:latin typeface="Blogger Sans Medium" panose="02000506030000020004"/>
            </a:endParaRPr>
          </a:p>
          <a:p>
            <a:pPr marL="15875" lvl="3" indent="0">
              <a:buNone/>
            </a:pPr>
            <a:r>
              <a:rPr lang="fr-FR" b="1" u="sng" dirty="0">
                <a:latin typeface="Blogger Sans Medium" panose="02000506030000020004"/>
              </a:rPr>
              <a:t>Assurance:</a:t>
            </a:r>
          </a:p>
          <a:p>
            <a:pPr marL="15875" lvl="3" indent="0" algn="just">
              <a:buNone/>
            </a:pPr>
            <a:r>
              <a:rPr lang="fr-FR" dirty="0">
                <a:latin typeface="Blogger Sans Medium" panose="02000506030000020004"/>
              </a:rPr>
              <a:t>L’association des PEP 69 et les établissements dont elle a la gestion sont assurés à la MAIF en ce qui concerne la responsabilité civile, les dommages corporels, les dommages matériels et immatériels</a:t>
            </a:r>
          </a:p>
          <a:p>
            <a:pPr marL="15875" lvl="3" indent="0">
              <a:buNone/>
            </a:pPr>
            <a:endParaRPr lang="fr-FR" dirty="0">
              <a:latin typeface="Blogger Sans Medium" panose="02000506030000020004"/>
            </a:endParaRPr>
          </a:p>
          <a:p>
            <a:pPr lvl="1" algn="just"/>
            <a:endParaRPr lang="fr-FR" b="1" u="sng" dirty="0">
              <a:latin typeface="Blogger Sans Medium" panose="02000506030000020004"/>
            </a:endParaRPr>
          </a:p>
          <a:p>
            <a:pPr lvl="1" algn="just"/>
            <a:endParaRPr lang="fr-FR" b="1" u="sng" dirty="0">
              <a:latin typeface="Blogger Sans Medium" panose="02000506030000020004"/>
            </a:endParaRPr>
          </a:p>
          <a:p>
            <a:pPr lvl="1" algn="just"/>
            <a:endParaRPr lang="fr-FR" b="1" u="sng" dirty="0">
              <a:latin typeface="Blogger Sans Medium" panose="02000506030000020004"/>
            </a:endParaRPr>
          </a:p>
          <a:p>
            <a:pPr lvl="1" algn="just"/>
            <a:endParaRPr lang="fr-FR" b="1" u="sng" dirty="0" smtClean="0">
              <a:latin typeface="Blogger Sans Medium" panose="02000506030000020004"/>
            </a:endParaRPr>
          </a:p>
          <a:p>
            <a:pPr lvl="1" algn="just"/>
            <a:endParaRPr lang="fr-FR" b="1" u="sng" dirty="0">
              <a:latin typeface="Blogger Sans Medium" panose="02000506030000020004"/>
            </a:endParaRPr>
          </a:p>
          <a:p>
            <a:pPr lvl="1" algn="just"/>
            <a:endParaRPr lang="fr-FR" b="1" u="sng" dirty="0">
              <a:latin typeface="Blogger Sans Medium" panose="02000506030000020004"/>
            </a:endParaRPr>
          </a:p>
          <a:p>
            <a:pPr lvl="1" algn="just"/>
            <a:endParaRPr lang="fr-FR" b="1" u="sng" dirty="0" smtClean="0">
              <a:latin typeface="Blogger Sans Medium" panose="02000506030000020004"/>
            </a:endParaRPr>
          </a:p>
          <a:p>
            <a:pPr lvl="1" algn="just"/>
            <a:endParaRPr lang="fr-FR" b="1" u="sng" dirty="0">
              <a:latin typeface="Blogger Sans Medium" panose="02000506030000020004"/>
            </a:endParaRPr>
          </a:p>
          <a:p>
            <a:pPr lvl="1" algn="just"/>
            <a:r>
              <a:rPr lang="fr-FR" b="1" u="sng" dirty="0">
                <a:latin typeface="Blogger Sans Medium" panose="02000506030000020004"/>
              </a:rPr>
              <a:t>Participation des familles:</a:t>
            </a:r>
          </a:p>
          <a:p>
            <a:pPr lvl="1" algn="just"/>
            <a:r>
              <a:rPr lang="fr-FR" dirty="0">
                <a:latin typeface="Blogger Sans Medium" panose="02000506030000020004"/>
              </a:rPr>
              <a:t>L’équipe du CAMSP s’efforce de favoriser la participation des familles à la vie de l’établissement. Des réunions régulières sous forme de temps d’échange et d’information sont organisées au long de l’année.</a:t>
            </a:r>
          </a:p>
          <a:p>
            <a:pPr lvl="1" algn="just"/>
            <a:r>
              <a:rPr lang="fr-FR" b="1" u="sng" dirty="0">
                <a:latin typeface="Blogger Sans Medium" panose="02000506030000020004"/>
              </a:rPr>
              <a:t>Le dossier de votre enfan</a:t>
            </a:r>
            <a:r>
              <a:rPr lang="fr-FR" dirty="0">
                <a:latin typeface="Blogger Sans Medium" panose="02000506030000020004"/>
              </a:rPr>
              <a:t>t:</a:t>
            </a:r>
          </a:p>
          <a:p>
            <a:pPr lvl="1" algn="just"/>
            <a:r>
              <a:rPr lang="fr-FR" dirty="0">
                <a:latin typeface="Blogger Sans Medium" panose="02000506030000020004"/>
              </a:rPr>
              <a:t>L’établissement utilise un dossier informatisé.</a:t>
            </a:r>
          </a:p>
          <a:p>
            <a:pPr lvl="1" algn="just"/>
            <a:r>
              <a:rPr lang="fr-FR" dirty="0">
                <a:latin typeface="Blogger Sans Medium" panose="02000506030000020004"/>
              </a:rPr>
              <a:t>La communication des données concernant l’enfant s’effectue dans le respect des préconisations prévues dans la Charte des Droits et Libertés (en annexe).Ces informations sont strictement confidentielles: les données médicales sont protégées par le secret médical, les autres données sont protégés par le secret professionnel auquel est soumis l’ensemble des intervenant du CAMSP.</a:t>
            </a:r>
          </a:p>
          <a:p>
            <a:pPr lvl="1" algn="just"/>
            <a:r>
              <a:rPr lang="fr-FR" u="sng" dirty="0">
                <a:latin typeface="Blogger Sans Medium" panose="02000506030000020004"/>
              </a:rPr>
              <a:t>L’accès au dossier </a:t>
            </a:r>
            <a:r>
              <a:rPr lang="fr-FR" dirty="0">
                <a:latin typeface="Blogger Sans Medium" panose="02000506030000020004"/>
              </a:rPr>
              <a:t>est possible sur demande du représentant légal de l’enfant. Une demande écrite doit être adressée au médecin pour les données à caractère médical et au directeur pour les autres données. L’usager est propriétaire de son dossier. Le délais de prévenance est de trois semaines.</a:t>
            </a:r>
          </a:p>
          <a:p>
            <a:pPr lvl="1" algn="just"/>
            <a:r>
              <a:rPr lang="fr-FR" dirty="0">
                <a:latin typeface="Blogger Sans Medium" panose="02000506030000020004"/>
              </a:rPr>
              <a:t>Le dossier est consultable sur place. Vous pouvez en demander une copie. L’accompagnement dans la lecture du dossier par une personne de l’équipe peut vous être proposé. Vous êtes libre de refuser.</a:t>
            </a:r>
          </a:p>
          <a:p>
            <a:pPr lvl="1" algn="just"/>
            <a:r>
              <a:rPr lang="fr-FR" b="1" u="sng" dirty="0">
                <a:latin typeface="Blogger Sans Medium" panose="02000506030000020004"/>
              </a:rPr>
              <a:t>Le droit à recours</a:t>
            </a:r>
            <a:r>
              <a:rPr lang="fr-FR" b="1" dirty="0">
                <a:latin typeface="Blogger Sans Medium" panose="02000506030000020004"/>
              </a:rPr>
              <a:t>:</a:t>
            </a:r>
          </a:p>
          <a:p>
            <a:pPr lvl="1" algn="just"/>
            <a:r>
              <a:rPr lang="fr-FR" dirty="0">
                <a:latin typeface="Blogger Sans Medium" panose="02000506030000020004"/>
              </a:rPr>
              <a:t>En cas de réclamation, de contestation ou si vous estimez que vos droits ne sont pas garantis, vous pouvez vous adresser au directeur ou faire appel au médiateur départemental. Vous avez accès aux coordonnées du médiateur de votre département avec le lien suivant:</a:t>
            </a:r>
          </a:p>
          <a:p>
            <a:pPr lvl="1" algn="just"/>
            <a:r>
              <a:rPr lang="fr-FR" dirty="0">
                <a:latin typeface="Blogger Sans Medium" panose="02000506030000020004"/>
              </a:rPr>
              <a:t>http://www.ars.auvergne-rhone-alpes.sante.fr/La-personne-qualifiee.172858.0.html</a:t>
            </a:r>
          </a:p>
          <a:p>
            <a:pPr marL="15875" lvl="3" indent="0" algn="just">
              <a:buNone/>
            </a:pPr>
            <a:endParaRPr lang="fr-FR" dirty="0">
              <a:latin typeface="Blogger Sans Medium" panose="02000506030000020004"/>
            </a:endParaRPr>
          </a:p>
          <a:p>
            <a:pPr lvl="3"/>
            <a:endParaRPr lang="fr-FR" dirty="0">
              <a:latin typeface="Blogger Sans Medium" panose="02000506030000020004"/>
            </a:endParaRPr>
          </a:p>
          <a:p>
            <a:pPr marL="15875" lvl="3" indent="0">
              <a:buNone/>
            </a:pPr>
            <a:endParaRPr lang="fr-FR" dirty="0"/>
          </a:p>
          <a:p>
            <a:pPr marL="15875" lvl="3" indent="0">
              <a:buNone/>
            </a:pPr>
            <a:endParaRPr lang="fr-FR" dirty="0" smtClean="0"/>
          </a:p>
          <a:p>
            <a:pPr marL="15875" lvl="3" indent="0">
              <a:buNone/>
            </a:pPr>
            <a:endParaRPr lang="fr-FR" dirty="0" smtClean="0"/>
          </a:p>
          <a:p>
            <a:pPr lvl="3"/>
            <a:endParaRPr lang="fr-FR" dirty="0"/>
          </a:p>
          <a:p>
            <a:pPr lvl="3"/>
            <a:endParaRPr lang="fr-FR" dirty="0" smtClean="0"/>
          </a:p>
        </p:txBody>
      </p:sp>
    </p:spTree>
    <p:extLst>
      <p:ext uri="{BB962C8B-B14F-4D97-AF65-F5344CB8AC3E}">
        <p14:creationId xmlns:p14="http://schemas.microsoft.com/office/powerpoint/2010/main" val="6897614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TotalTime>
  <Words>829</Words>
  <Application>Microsoft Office PowerPoint</Application>
  <PresentationFormat>Personnalisé</PresentationFormat>
  <Paragraphs>111</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Résonance Publique</dc:creator>
  <cp:lastModifiedBy>c.moraillon-bochon</cp:lastModifiedBy>
  <cp:revision>29</cp:revision>
  <cp:lastPrinted>2016-01-28T10:17:05Z</cp:lastPrinted>
  <dcterms:created xsi:type="dcterms:W3CDTF">2015-12-14T11:15:31Z</dcterms:created>
  <dcterms:modified xsi:type="dcterms:W3CDTF">2016-10-07T16:07:22Z</dcterms:modified>
</cp:coreProperties>
</file>